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3" r:id="rId2"/>
    <p:sldId id="300" r:id="rId3"/>
    <p:sldId id="309" r:id="rId4"/>
    <p:sldId id="305" r:id="rId5"/>
    <p:sldId id="301" r:id="rId6"/>
    <p:sldId id="302" r:id="rId7"/>
    <p:sldId id="306" r:id="rId8"/>
    <p:sldId id="307" r:id="rId9"/>
    <p:sldId id="308" r:id="rId10"/>
    <p:sldId id="310" r:id="rId11"/>
    <p:sldId id="311" r:id="rId12"/>
    <p:sldId id="312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814"/>
    <p:restoredTop sz="86364"/>
  </p:normalViewPr>
  <p:slideViewPr>
    <p:cSldViewPr>
      <p:cViewPr varScale="1">
        <p:scale>
          <a:sx n="91" d="100"/>
          <a:sy n="91" d="100"/>
        </p:scale>
        <p:origin x="193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4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4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5BDA25-8BF1-294C-9E1C-DDA62D2BD07D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s-ES"/>
        </a:p>
      </dgm:t>
    </dgm:pt>
    <dgm:pt modelId="{BD50134C-B71E-454A-BF24-7B8A52BE5ED1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_tradnl" sz="2000" dirty="0">
              <a:latin typeface="Arial" panose="020B0604020202020204" pitchFamily="34" charset="0"/>
              <a:cs typeface="Arial" panose="020B0604020202020204" pitchFamily="34" charset="0"/>
            </a:rPr>
            <a:t>Problemáticas mundiales:</a:t>
          </a:r>
          <a:endParaRPr lang="es-CR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F82589-2F6D-D648-86ED-09BC0AEFD040}" type="parTrans" cxnId="{4C508E2B-7711-3047-83B0-D372C21DAF37}">
      <dgm:prSet/>
      <dgm:spPr/>
      <dgm:t>
        <a:bodyPr/>
        <a:lstStyle/>
        <a:p>
          <a:pPr algn="just"/>
          <a:endParaRPr lang="es-E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2EFCAE-7854-9A4F-A2C2-BE6E61C8F45E}" type="sibTrans" cxnId="{4C508E2B-7711-3047-83B0-D372C21DAF37}">
      <dgm:prSet/>
      <dgm:spPr/>
      <dgm:t>
        <a:bodyPr/>
        <a:lstStyle/>
        <a:p>
          <a:endParaRPr lang="es-ES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AF3D73-9E65-634B-A68E-E7A9DE50E55F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_tradnl" sz="2000">
              <a:latin typeface="Arial" panose="020B0604020202020204" pitchFamily="34" charset="0"/>
              <a:cs typeface="Arial" panose="020B0604020202020204" pitchFamily="34" charset="0"/>
            </a:rPr>
            <a:t>Región Huetar Norte de Costa Rica:</a:t>
          </a:r>
          <a:endParaRPr lang="es-CR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37F647-303D-4E41-9FBA-8C911C5E2C07}" type="parTrans" cxnId="{E6AF947C-FDC8-E942-9EF0-89A040E61F1B}">
      <dgm:prSet/>
      <dgm:spPr/>
      <dgm:t>
        <a:bodyPr/>
        <a:lstStyle/>
        <a:p>
          <a:pPr algn="just"/>
          <a:endParaRPr lang="es-E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F0DD80-180D-0845-9A26-673157D73F0F}" type="sibTrans" cxnId="{E6AF947C-FDC8-E942-9EF0-89A040E61F1B}">
      <dgm:prSet/>
      <dgm:spPr/>
      <dgm:t>
        <a:bodyPr/>
        <a:lstStyle/>
        <a:p>
          <a:endParaRPr lang="es-ES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1C941D-F5E7-F34B-BDE6-4A411C0E23D6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_tradnl" sz="2000" dirty="0">
              <a:latin typeface="Arial" panose="020B0604020202020204" pitchFamily="34" charset="0"/>
              <a:cs typeface="Arial" panose="020B0604020202020204" pitchFamily="34" charset="0"/>
            </a:rPr>
            <a:t>Cultivo de hongos comestibles:</a:t>
          </a:r>
          <a:endParaRPr lang="es-CR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29BBB2-CE9D-EA4D-8605-13CD1BCB8554}" type="parTrans" cxnId="{82B4AB4F-2358-7A4C-97DC-7FA4C5F24C54}">
      <dgm:prSet/>
      <dgm:spPr/>
      <dgm:t>
        <a:bodyPr/>
        <a:lstStyle/>
        <a:p>
          <a:pPr algn="just"/>
          <a:endParaRPr lang="es-ES" sz="2800"/>
        </a:p>
      </dgm:t>
    </dgm:pt>
    <dgm:pt modelId="{AE340B42-B117-994E-BE96-A99E48539C85}" type="sibTrans" cxnId="{82B4AB4F-2358-7A4C-97DC-7FA4C5F24C54}">
      <dgm:prSet/>
      <dgm:spPr/>
      <dgm:t>
        <a:bodyPr/>
        <a:lstStyle/>
        <a:p>
          <a:endParaRPr lang="es-ES" sz="2800"/>
        </a:p>
      </dgm:t>
    </dgm:pt>
    <dgm:pt modelId="{69F11A6F-0726-AE4C-B440-3A11B9CC61D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dirty="0">
              <a:latin typeface="Arial" panose="020B0604020202020204" pitchFamily="34" charset="0"/>
              <a:cs typeface="Arial" panose="020B0604020202020204" pitchFamily="34" charset="0"/>
            </a:rPr>
            <a:t>Intensa producción de piña</a:t>
          </a:r>
          <a:endParaRPr lang="es-C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2B516E-AE1B-C447-96CF-282BECBE3D7D}" type="parTrans" cxnId="{81CB42B6-FA81-704E-B569-6FD53DA99397}">
      <dgm:prSet/>
      <dgm:spPr/>
      <dgm:t>
        <a:bodyPr/>
        <a:lstStyle/>
        <a:p>
          <a:endParaRPr lang="es-ES" sz="2800"/>
        </a:p>
      </dgm:t>
    </dgm:pt>
    <dgm:pt modelId="{CD7E7DBE-E557-464E-A0CE-233B04EB764C}" type="sibTrans" cxnId="{81CB42B6-FA81-704E-B569-6FD53DA99397}">
      <dgm:prSet/>
      <dgm:spPr/>
      <dgm:t>
        <a:bodyPr/>
        <a:lstStyle/>
        <a:p>
          <a:endParaRPr lang="es-ES" sz="2800"/>
        </a:p>
      </dgm:t>
    </dgm:pt>
    <dgm:pt modelId="{C0FFD6D2-E497-FC4B-9B65-3A42CC70B31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>
              <a:latin typeface="Arial" panose="020B0604020202020204" pitchFamily="34" charset="0"/>
              <a:cs typeface="Arial" panose="020B0604020202020204" pitchFamily="34" charset="0"/>
            </a:rPr>
            <a:t>Crisis energética, el deterioro del ambiente y el acusado crecimiento demográfico</a:t>
          </a:r>
          <a:endParaRPr lang="es-C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23830B-B966-094C-AE17-DE0A6D9DECCF}" type="parTrans" cxnId="{F0AA0E17-265E-FF4F-844A-D2605749FEE6}">
      <dgm:prSet/>
      <dgm:spPr/>
      <dgm:t>
        <a:bodyPr/>
        <a:lstStyle/>
        <a:p>
          <a:endParaRPr lang="es-ES" sz="2800"/>
        </a:p>
      </dgm:t>
    </dgm:pt>
    <dgm:pt modelId="{8B581642-729C-104F-BE4F-4BD94F8EE329}" type="sibTrans" cxnId="{F0AA0E17-265E-FF4F-844A-D2605749FEE6}">
      <dgm:prSet/>
      <dgm:spPr/>
      <dgm:t>
        <a:bodyPr/>
        <a:lstStyle/>
        <a:p>
          <a:endParaRPr lang="es-ES" sz="2800"/>
        </a:p>
      </dgm:t>
    </dgm:pt>
    <dgm:pt modelId="{9D8AF61C-35F0-C14B-85C2-2FD490D8330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>
              <a:latin typeface="Arial" panose="020B0604020202020204" pitchFamily="34" charset="0"/>
              <a:cs typeface="Arial" panose="020B0604020202020204" pitchFamily="34" charset="0"/>
            </a:rPr>
            <a:t>Importancia de producir alimentos de calidad nutricional, siempre que su producción no ocasione un riesgo contaminante. </a:t>
          </a:r>
          <a:endParaRPr lang="es-C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234AC3-833F-0D4E-8D20-A4DD864ACC85}" type="parTrans" cxnId="{D0BAF51F-826D-4B4B-ABA6-FBC64EBD8082}">
      <dgm:prSet/>
      <dgm:spPr/>
      <dgm:t>
        <a:bodyPr/>
        <a:lstStyle/>
        <a:p>
          <a:endParaRPr lang="es-ES" sz="2800"/>
        </a:p>
      </dgm:t>
    </dgm:pt>
    <dgm:pt modelId="{01D865D3-7D58-0648-8936-A25AB07998C7}" type="sibTrans" cxnId="{D0BAF51F-826D-4B4B-ABA6-FBC64EBD8082}">
      <dgm:prSet/>
      <dgm:spPr/>
      <dgm:t>
        <a:bodyPr/>
        <a:lstStyle/>
        <a:p>
          <a:endParaRPr lang="es-ES" sz="2800"/>
        </a:p>
      </dgm:t>
    </dgm:pt>
    <dgm:pt modelId="{D1472BE4-6957-0B43-B964-74A2124435E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>
              <a:latin typeface="Arial" panose="020B0604020202020204" pitchFamily="34" charset="0"/>
              <a:cs typeface="Arial" panose="020B0604020202020204" pitchFamily="34" charset="0"/>
            </a:rPr>
            <a:t>Búsqueda de alternativas innovadoras para la gestión y aprovechamiento de los residuos</a:t>
          </a:r>
          <a:endParaRPr lang="es-C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4C865B-7E94-5F46-BE8B-D491FC3094CE}" type="parTrans" cxnId="{EA74CE34-BBEE-DA44-8EB1-3791FB7C00C2}">
      <dgm:prSet/>
      <dgm:spPr/>
      <dgm:t>
        <a:bodyPr/>
        <a:lstStyle/>
        <a:p>
          <a:endParaRPr lang="es-ES" sz="2800"/>
        </a:p>
      </dgm:t>
    </dgm:pt>
    <dgm:pt modelId="{B15C403F-9B71-4744-84B3-D913AC36FA58}" type="sibTrans" cxnId="{EA74CE34-BBEE-DA44-8EB1-3791FB7C00C2}">
      <dgm:prSet/>
      <dgm:spPr/>
      <dgm:t>
        <a:bodyPr/>
        <a:lstStyle/>
        <a:p>
          <a:endParaRPr lang="es-ES" sz="2800"/>
        </a:p>
      </dgm:t>
    </dgm:pt>
    <dgm:pt modelId="{D3272C2E-48D2-104B-AA7E-5FAF268512B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dirty="0">
              <a:latin typeface="Arial" panose="020B0604020202020204" pitchFamily="34" charset="0"/>
              <a:cs typeface="Arial" panose="020B0604020202020204" pitchFamily="34" charset="0"/>
            </a:rPr>
            <a:t>Tendencias mundiales:  desarrollo y producción sostenibles</a:t>
          </a:r>
          <a:endParaRPr lang="es-C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B05BBF-6A64-6E49-B6C4-98F9632D5777}" type="parTrans" cxnId="{7DB67567-AA07-6A42-9EBC-9062D7BE5271}">
      <dgm:prSet/>
      <dgm:spPr/>
      <dgm:t>
        <a:bodyPr/>
        <a:lstStyle/>
        <a:p>
          <a:endParaRPr lang="es-ES" sz="2800"/>
        </a:p>
      </dgm:t>
    </dgm:pt>
    <dgm:pt modelId="{03B55419-C747-254A-B4DE-8A4EDE227AE0}" type="sibTrans" cxnId="{7DB67567-AA07-6A42-9EBC-9062D7BE5271}">
      <dgm:prSet/>
      <dgm:spPr/>
      <dgm:t>
        <a:bodyPr/>
        <a:lstStyle/>
        <a:p>
          <a:endParaRPr lang="es-ES" sz="2800"/>
        </a:p>
      </dgm:t>
    </dgm:pt>
    <dgm:pt modelId="{52E6D490-0D40-1740-8761-E21C11C1C41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>
              <a:latin typeface="Arial" panose="020B0604020202020204" pitchFamily="34" charset="0"/>
              <a:cs typeface="Arial" panose="020B0604020202020204" pitchFamily="34" charset="0"/>
            </a:rPr>
            <a:t>Armonía con el ambiente</a:t>
          </a:r>
          <a:endParaRPr lang="es-C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F49868-1AA2-F841-8E90-9785D4935856}" type="parTrans" cxnId="{C3594EB9-6942-5643-BDE5-4594806059C8}">
      <dgm:prSet/>
      <dgm:spPr/>
      <dgm:t>
        <a:bodyPr/>
        <a:lstStyle/>
        <a:p>
          <a:endParaRPr lang="es-ES" sz="2800"/>
        </a:p>
      </dgm:t>
    </dgm:pt>
    <dgm:pt modelId="{4A1BBAD5-2F28-4C45-8A3D-447B9AAB58C9}" type="sibTrans" cxnId="{C3594EB9-6942-5643-BDE5-4594806059C8}">
      <dgm:prSet/>
      <dgm:spPr/>
      <dgm:t>
        <a:bodyPr/>
        <a:lstStyle/>
        <a:p>
          <a:endParaRPr lang="es-ES" sz="2800"/>
        </a:p>
      </dgm:t>
    </dgm:pt>
    <dgm:pt modelId="{7AC761D8-635D-9B4B-9F5B-64A20B1F85E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>
              <a:latin typeface="Arial" panose="020B0604020202020204" pitchFamily="34" charset="0"/>
              <a:cs typeface="Arial" panose="020B0604020202020204" pitchFamily="34" charset="0"/>
            </a:rPr>
            <a:t>Propiciar el bienestar social y económico. </a:t>
          </a:r>
          <a:endParaRPr lang="es-C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1C895A-1754-A949-AAC6-2C933320715D}" type="parTrans" cxnId="{3309D334-7F79-A34F-981E-DD05BD964800}">
      <dgm:prSet/>
      <dgm:spPr/>
      <dgm:t>
        <a:bodyPr/>
        <a:lstStyle/>
        <a:p>
          <a:endParaRPr lang="es-ES" sz="2800"/>
        </a:p>
      </dgm:t>
    </dgm:pt>
    <dgm:pt modelId="{B102F196-AD2A-A04A-9AD5-793F2309EB8F}" type="sibTrans" cxnId="{3309D334-7F79-A34F-981E-DD05BD964800}">
      <dgm:prSet/>
      <dgm:spPr/>
      <dgm:t>
        <a:bodyPr/>
        <a:lstStyle/>
        <a:p>
          <a:endParaRPr lang="es-ES" sz="2800"/>
        </a:p>
      </dgm:t>
    </dgm:pt>
    <dgm:pt modelId="{25068383-816A-C749-A6EE-72F20B89BB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dirty="0">
              <a:latin typeface="Arial" panose="020B0604020202020204" pitchFamily="34" charset="0"/>
              <a:cs typeface="Arial" panose="020B0604020202020204" pitchFamily="34" charset="0"/>
            </a:rPr>
            <a:t>Opción importante como alimento nutritivo de alta calidad</a:t>
          </a:r>
          <a:endParaRPr lang="es-C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B736E1-5079-2442-8BE4-A1BA21C36B07}" type="parTrans" cxnId="{16E67C7E-1E2D-CB41-85E4-BEFB80CC36AB}">
      <dgm:prSet/>
      <dgm:spPr/>
      <dgm:t>
        <a:bodyPr/>
        <a:lstStyle/>
        <a:p>
          <a:endParaRPr lang="es-ES" sz="2800"/>
        </a:p>
      </dgm:t>
    </dgm:pt>
    <dgm:pt modelId="{A8F7896A-1E5A-3347-A770-813ED1805047}" type="sibTrans" cxnId="{16E67C7E-1E2D-CB41-85E4-BEFB80CC36AB}">
      <dgm:prSet/>
      <dgm:spPr/>
      <dgm:t>
        <a:bodyPr/>
        <a:lstStyle/>
        <a:p>
          <a:endParaRPr lang="es-ES" sz="2800"/>
        </a:p>
      </dgm:t>
    </dgm:pt>
    <dgm:pt modelId="{5A702C2B-ABC4-F34D-BA42-9812C05C8B7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dirty="0">
              <a:latin typeface="Arial" panose="020B0604020202020204" pitchFamily="34" charset="0"/>
              <a:cs typeface="Arial" panose="020B0604020202020204" pitchFamily="34" charset="0"/>
            </a:rPr>
            <a:t>Aprovecha de forma innovadora los recursos derivados de agroindustrias</a:t>
          </a:r>
        </a:p>
        <a:p>
          <a:pPr>
            <a:lnSpc>
              <a:spcPct val="100000"/>
            </a:lnSpc>
          </a:pPr>
          <a:r>
            <a:rPr lang="es-ES_tradnl" sz="1600" dirty="0">
              <a:latin typeface="Arial" panose="020B0604020202020204" pitchFamily="34" charset="0"/>
              <a:cs typeface="Arial" panose="020B0604020202020204" pitchFamily="34" charset="0"/>
            </a:rPr>
            <a:t>Estudios previos en poscosecha y caracterización UTN</a:t>
          </a:r>
          <a:endParaRPr lang="es-C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E7E2C8-9634-D649-834C-EEECBC938B9D}" type="parTrans" cxnId="{D5F660B4-D8C3-E24D-BDBB-5D1FA2BFB9A9}">
      <dgm:prSet/>
      <dgm:spPr/>
      <dgm:t>
        <a:bodyPr/>
        <a:lstStyle/>
        <a:p>
          <a:endParaRPr lang="es-ES" sz="2800"/>
        </a:p>
      </dgm:t>
    </dgm:pt>
    <dgm:pt modelId="{3C8A07F3-DCCE-FC4F-B256-AE624BEC4EB9}" type="sibTrans" cxnId="{D5F660B4-D8C3-E24D-BDBB-5D1FA2BFB9A9}">
      <dgm:prSet/>
      <dgm:spPr/>
      <dgm:t>
        <a:bodyPr/>
        <a:lstStyle/>
        <a:p>
          <a:endParaRPr lang="es-ES" sz="2800"/>
        </a:p>
      </dgm:t>
    </dgm:pt>
    <dgm:pt modelId="{1DD89D14-50F4-4989-995C-D80DB4F2AD6D}" type="pres">
      <dgm:prSet presAssocID="{CC5BDA25-8BF1-294C-9E1C-DDA62D2BD07D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6FCA9BE-FFD4-4EE1-B2E4-0EF5D0231828}" type="pres">
      <dgm:prSet presAssocID="{BD50134C-B71E-454A-BF24-7B8A52BE5ED1}" presName="compNode" presStyleCnt="0"/>
      <dgm:spPr/>
    </dgm:pt>
    <dgm:pt modelId="{8917A7BA-E616-49C2-96A0-753522F791CD}" type="pres">
      <dgm:prSet presAssocID="{BD50134C-B71E-454A-BF24-7B8A52BE5ED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vestigar"/>
        </a:ext>
      </dgm:extLst>
    </dgm:pt>
    <dgm:pt modelId="{0736FD1E-CA3A-4671-9A89-3094AB5554D1}" type="pres">
      <dgm:prSet presAssocID="{BD50134C-B71E-454A-BF24-7B8A52BE5ED1}" presName="iconSpace" presStyleCnt="0"/>
      <dgm:spPr/>
    </dgm:pt>
    <dgm:pt modelId="{A7746290-4834-4C84-8C09-4816C978E645}" type="pres">
      <dgm:prSet presAssocID="{BD50134C-B71E-454A-BF24-7B8A52BE5ED1}" presName="parTx" presStyleLbl="revTx" presStyleIdx="0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AA8727FF-9AF0-4697-9A9D-A72514798EF9}" type="pres">
      <dgm:prSet presAssocID="{BD50134C-B71E-454A-BF24-7B8A52BE5ED1}" presName="txSpace" presStyleCnt="0"/>
      <dgm:spPr/>
    </dgm:pt>
    <dgm:pt modelId="{B0617956-056F-4100-B414-0E8B67856253}" type="pres">
      <dgm:prSet presAssocID="{BD50134C-B71E-454A-BF24-7B8A52BE5ED1}" presName="desTx" presStyleLbl="revTx" presStyleIdx="1" presStyleCnt="6">
        <dgm:presLayoutVars/>
      </dgm:prSet>
      <dgm:spPr/>
      <dgm:t>
        <a:bodyPr/>
        <a:lstStyle/>
        <a:p>
          <a:endParaRPr lang="es-ES"/>
        </a:p>
      </dgm:t>
    </dgm:pt>
    <dgm:pt modelId="{0EA98AE9-04E0-4271-8044-C15D9ADCA259}" type="pres">
      <dgm:prSet presAssocID="{D52EFCAE-7854-9A4F-A2C2-BE6E61C8F45E}" presName="sibTrans" presStyleCnt="0"/>
      <dgm:spPr/>
    </dgm:pt>
    <dgm:pt modelId="{5E3A2F9D-0A71-4817-AFA8-82524586F47D}" type="pres">
      <dgm:prSet presAssocID="{45AF3D73-9E65-634B-A68E-E7A9DE50E55F}" presName="compNode" presStyleCnt="0"/>
      <dgm:spPr/>
    </dgm:pt>
    <dgm:pt modelId="{4826AE4A-8C9E-4E6D-BA7F-B6372F9DD9B0}" type="pres">
      <dgm:prSet presAssocID="{45AF3D73-9E65-634B-A68E-E7A9DE50E55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anjero"/>
        </a:ext>
      </dgm:extLst>
    </dgm:pt>
    <dgm:pt modelId="{5C3B32A0-1B16-4870-A158-E7CCEDC1E787}" type="pres">
      <dgm:prSet presAssocID="{45AF3D73-9E65-634B-A68E-E7A9DE50E55F}" presName="iconSpace" presStyleCnt="0"/>
      <dgm:spPr/>
    </dgm:pt>
    <dgm:pt modelId="{81EF6994-7303-4EB0-BE5C-B967C5CA914D}" type="pres">
      <dgm:prSet presAssocID="{45AF3D73-9E65-634B-A68E-E7A9DE50E55F}" presName="parTx" presStyleLbl="revTx" presStyleIdx="2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12458031-6E7A-4D91-8896-E372BB205463}" type="pres">
      <dgm:prSet presAssocID="{45AF3D73-9E65-634B-A68E-E7A9DE50E55F}" presName="txSpace" presStyleCnt="0"/>
      <dgm:spPr/>
    </dgm:pt>
    <dgm:pt modelId="{28367A1C-FD37-4B56-B695-E46B2D67D2BE}" type="pres">
      <dgm:prSet presAssocID="{45AF3D73-9E65-634B-A68E-E7A9DE50E55F}" presName="desTx" presStyleLbl="revTx" presStyleIdx="3" presStyleCnt="6" custScaleX="116767">
        <dgm:presLayoutVars/>
      </dgm:prSet>
      <dgm:spPr/>
      <dgm:t>
        <a:bodyPr/>
        <a:lstStyle/>
        <a:p>
          <a:endParaRPr lang="es-ES"/>
        </a:p>
      </dgm:t>
    </dgm:pt>
    <dgm:pt modelId="{BCD7B576-08EA-4F07-BFC4-85241612E33C}" type="pres">
      <dgm:prSet presAssocID="{73F0DD80-180D-0845-9A26-673157D73F0F}" presName="sibTrans" presStyleCnt="0"/>
      <dgm:spPr/>
    </dgm:pt>
    <dgm:pt modelId="{8377C248-3750-4B5A-86D5-CC85FE341CA3}" type="pres">
      <dgm:prSet presAssocID="{F21C941D-F5E7-F34B-BDE6-4A411C0E23D6}" presName="compNode" presStyleCnt="0"/>
      <dgm:spPr/>
    </dgm:pt>
    <dgm:pt modelId="{5BBB43A7-F8F6-42AB-A34A-9781C15461B3}" type="pres">
      <dgm:prSet presAssocID="{F21C941D-F5E7-F34B-BDE6-4A411C0E23D6}" presName="iconRect" presStyleLbl="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 descr="Bombilla y equipo"/>
        </a:ext>
      </dgm:extLst>
    </dgm:pt>
    <dgm:pt modelId="{D753E7D7-AA50-4F26-BB05-AA3AD5FF791F}" type="pres">
      <dgm:prSet presAssocID="{F21C941D-F5E7-F34B-BDE6-4A411C0E23D6}" presName="iconSpace" presStyleCnt="0"/>
      <dgm:spPr/>
    </dgm:pt>
    <dgm:pt modelId="{AB1D7C69-DFD6-4FDE-A65E-D68CF5A374B1}" type="pres">
      <dgm:prSet presAssocID="{F21C941D-F5E7-F34B-BDE6-4A411C0E23D6}" presName="parTx" presStyleLbl="revTx" presStyleIdx="4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C5CBAB81-8395-4145-AE64-1F15BFE98060}" type="pres">
      <dgm:prSet presAssocID="{F21C941D-F5E7-F34B-BDE6-4A411C0E23D6}" presName="txSpace" presStyleCnt="0"/>
      <dgm:spPr/>
    </dgm:pt>
    <dgm:pt modelId="{CD260FF8-9F9B-45E4-915E-0C6001C25F67}" type="pres">
      <dgm:prSet presAssocID="{F21C941D-F5E7-F34B-BDE6-4A411C0E23D6}" presName="desTx" presStyleLbl="revTx" presStyleIdx="5" presStyleCnt="6">
        <dgm:presLayoutVars/>
      </dgm:prSet>
      <dgm:spPr/>
      <dgm:t>
        <a:bodyPr/>
        <a:lstStyle/>
        <a:p>
          <a:endParaRPr lang="es-ES"/>
        </a:p>
      </dgm:t>
    </dgm:pt>
  </dgm:ptLst>
  <dgm:cxnLst>
    <dgm:cxn modelId="{931ECCE9-E17F-AB43-9B39-D0CAE3D643CF}" type="presOf" srcId="{F21C941D-F5E7-F34B-BDE6-4A411C0E23D6}" destId="{AB1D7C69-DFD6-4FDE-A65E-D68CF5A374B1}" srcOrd="0" destOrd="0" presId="urn:microsoft.com/office/officeart/2018/5/layout/CenteredIconLabelDescriptionList"/>
    <dgm:cxn modelId="{E6AF947C-FDC8-E942-9EF0-89A040E61F1B}" srcId="{CC5BDA25-8BF1-294C-9E1C-DDA62D2BD07D}" destId="{45AF3D73-9E65-634B-A68E-E7A9DE50E55F}" srcOrd="1" destOrd="0" parTransId="{A337F647-303D-4E41-9FBA-8C911C5E2C07}" sibTransId="{73F0DD80-180D-0845-9A26-673157D73F0F}"/>
    <dgm:cxn modelId="{C0CE8545-41AF-B84C-B689-508837D77B65}" type="presOf" srcId="{45AF3D73-9E65-634B-A68E-E7A9DE50E55F}" destId="{81EF6994-7303-4EB0-BE5C-B967C5CA914D}" srcOrd="0" destOrd="0" presId="urn:microsoft.com/office/officeart/2018/5/layout/CenteredIconLabelDescriptionList"/>
    <dgm:cxn modelId="{C7CBB9B8-252E-9B4E-AE5A-1703C627828C}" type="presOf" srcId="{52E6D490-0D40-1740-8761-E21C11C1C412}" destId="{28367A1C-FD37-4B56-B695-E46B2D67D2BE}" srcOrd="0" destOrd="3" presId="urn:microsoft.com/office/officeart/2018/5/layout/CenteredIconLabelDescriptionList"/>
    <dgm:cxn modelId="{BCF87645-371F-7743-8A47-DFA20288E4AA}" type="presOf" srcId="{9D8AF61C-35F0-C14B-85C2-2FD490D83303}" destId="{B0617956-056F-4100-B414-0E8B67856253}" srcOrd="0" destOrd="1" presId="urn:microsoft.com/office/officeart/2018/5/layout/CenteredIconLabelDescriptionList"/>
    <dgm:cxn modelId="{0556D547-059A-A542-88E2-5C45BD986391}" type="presOf" srcId="{D3272C2E-48D2-104B-AA7E-5FAF268512B8}" destId="{28367A1C-FD37-4B56-B695-E46B2D67D2BE}" srcOrd="0" destOrd="2" presId="urn:microsoft.com/office/officeart/2018/5/layout/CenteredIconLabelDescriptionList"/>
    <dgm:cxn modelId="{C3594EB9-6942-5643-BDE5-4594806059C8}" srcId="{45AF3D73-9E65-634B-A68E-E7A9DE50E55F}" destId="{52E6D490-0D40-1740-8761-E21C11C1C412}" srcOrd="3" destOrd="0" parTransId="{24F49868-1AA2-F841-8E90-9785D4935856}" sibTransId="{4A1BBAD5-2F28-4C45-8A3D-447B9AAB58C9}"/>
    <dgm:cxn modelId="{C7F02EE3-6A32-2B47-B885-4280DF270A40}" type="presOf" srcId="{5A702C2B-ABC4-F34D-BA42-9812C05C8B7D}" destId="{CD260FF8-9F9B-45E4-915E-0C6001C25F67}" srcOrd="0" destOrd="1" presId="urn:microsoft.com/office/officeart/2018/5/layout/CenteredIconLabelDescriptionList"/>
    <dgm:cxn modelId="{CF56658E-D31F-B748-AB1A-BE47CA75C124}" type="presOf" srcId="{69F11A6F-0726-AE4C-B440-3A11B9CC61D6}" destId="{28367A1C-FD37-4B56-B695-E46B2D67D2BE}" srcOrd="0" destOrd="0" presId="urn:microsoft.com/office/officeart/2018/5/layout/CenteredIconLabelDescriptionList"/>
    <dgm:cxn modelId="{7406E6AF-8F9F-D542-9427-D19F2025421D}" type="presOf" srcId="{25068383-816A-C749-A6EE-72F20B89BB27}" destId="{CD260FF8-9F9B-45E4-915E-0C6001C25F67}" srcOrd="0" destOrd="0" presId="urn:microsoft.com/office/officeart/2018/5/layout/CenteredIconLabelDescriptionList"/>
    <dgm:cxn modelId="{D0BAF51F-826D-4B4B-ABA6-FBC64EBD8082}" srcId="{BD50134C-B71E-454A-BF24-7B8A52BE5ED1}" destId="{9D8AF61C-35F0-C14B-85C2-2FD490D83303}" srcOrd="1" destOrd="0" parTransId="{CE234AC3-833F-0D4E-8D20-A4DD864ACC85}" sibTransId="{01D865D3-7D58-0648-8936-A25AB07998C7}"/>
    <dgm:cxn modelId="{3309D334-7F79-A34F-981E-DD05BD964800}" srcId="{45AF3D73-9E65-634B-A68E-E7A9DE50E55F}" destId="{7AC761D8-635D-9B4B-9F5B-64A20B1F85EA}" srcOrd="4" destOrd="0" parTransId="{CB1C895A-1754-A949-AAC6-2C933320715D}" sibTransId="{B102F196-AD2A-A04A-9AD5-793F2309EB8F}"/>
    <dgm:cxn modelId="{16E67C7E-1E2D-CB41-85E4-BEFB80CC36AB}" srcId="{F21C941D-F5E7-F34B-BDE6-4A411C0E23D6}" destId="{25068383-816A-C749-A6EE-72F20B89BB27}" srcOrd="0" destOrd="0" parTransId="{1AB736E1-5079-2442-8BE4-A1BA21C36B07}" sibTransId="{A8F7896A-1E5A-3347-A770-813ED1805047}"/>
    <dgm:cxn modelId="{401B8578-7943-884D-8387-37C5B45438CB}" type="presOf" srcId="{7AC761D8-635D-9B4B-9F5B-64A20B1F85EA}" destId="{28367A1C-FD37-4B56-B695-E46B2D67D2BE}" srcOrd="0" destOrd="4" presId="urn:microsoft.com/office/officeart/2018/5/layout/CenteredIconLabelDescriptionList"/>
    <dgm:cxn modelId="{82B4AB4F-2358-7A4C-97DC-7FA4C5F24C54}" srcId="{CC5BDA25-8BF1-294C-9E1C-DDA62D2BD07D}" destId="{F21C941D-F5E7-F34B-BDE6-4A411C0E23D6}" srcOrd="2" destOrd="0" parTransId="{1C29BBB2-CE9D-EA4D-8605-13CD1BCB8554}" sibTransId="{AE340B42-B117-994E-BE96-A99E48539C85}"/>
    <dgm:cxn modelId="{2E76FFB3-89A0-384A-A2D1-92B5BB5F3116}" type="presOf" srcId="{BD50134C-B71E-454A-BF24-7B8A52BE5ED1}" destId="{A7746290-4834-4C84-8C09-4816C978E645}" srcOrd="0" destOrd="0" presId="urn:microsoft.com/office/officeart/2018/5/layout/CenteredIconLabelDescriptionList"/>
    <dgm:cxn modelId="{D5F660B4-D8C3-E24D-BDBB-5D1FA2BFB9A9}" srcId="{F21C941D-F5E7-F34B-BDE6-4A411C0E23D6}" destId="{5A702C2B-ABC4-F34D-BA42-9812C05C8B7D}" srcOrd="1" destOrd="0" parTransId="{8BE7E2C8-9634-D649-834C-EEECBC938B9D}" sibTransId="{3C8A07F3-DCCE-FC4F-B256-AE624BEC4EB9}"/>
    <dgm:cxn modelId="{ED240FD1-1320-6941-9A9C-0157C791AC0F}" type="presOf" srcId="{CC5BDA25-8BF1-294C-9E1C-DDA62D2BD07D}" destId="{1DD89D14-50F4-4989-995C-D80DB4F2AD6D}" srcOrd="0" destOrd="0" presId="urn:microsoft.com/office/officeart/2018/5/layout/CenteredIconLabelDescriptionList"/>
    <dgm:cxn modelId="{4C508E2B-7711-3047-83B0-D372C21DAF37}" srcId="{CC5BDA25-8BF1-294C-9E1C-DDA62D2BD07D}" destId="{BD50134C-B71E-454A-BF24-7B8A52BE5ED1}" srcOrd="0" destOrd="0" parTransId="{2EF82589-2F6D-D648-86ED-09BC0AEFD040}" sibTransId="{D52EFCAE-7854-9A4F-A2C2-BE6E61C8F45E}"/>
    <dgm:cxn modelId="{EA74CE34-BBEE-DA44-8EB1-3791FB7C00C2}" srcId="{45AF3D73-9E65-634B-A68E-E7A9DE50E55F}" destId="{D1472BE4-6957-0B43-B964-74A2124435E3}" srcOrd="1" destOrd="0" parTransId="{3E4C865B-7E94-5F46-BE8B-D491FC3094CE}" sibTransId="{B15C403F-9B71-4744-84B3-D913AC36FA58}"/>
    <dgm:cxn modelId="{7FFF1416-4230-0A4F-9017-353B8E66BC6F}" type="presOf" srcId="{C0FFD6D2-E497-FC4B-9B65-3A42CC70B316}" destId="{B0617956-056F-4100-B414-0E8B67856253}" srcOrd="0" destOrd="0" presId="urn:microsoft.com/office/officeart/2018/5/layout/CenteredIconLabelDescriptionList"/>
    <dgm:cxn modelId="{67F8ED96-5562-D947-9F72-9B9B0962E808}" type="presOf" srcId="{D1472BE4-6957-0B43-B964-74A2124435E3}" destId="{28367A1C-FD37-4B56-B695-E46B2D67D2BE}" srcOrd="0" destOrd="1" presId="urn:microsoft.com/office/officeart/2018/5/layout/CenteredIconLabelDescriptionList"/>
    <dgm:cxn modelId="{81CB42B6-FA81-704E-B569-6FD53DA99397}" srcId="{45AF3D73-9E65-634B-A68E-E7A9DE50E55F}" destId="{69F11A6F-0726-AE4C-B440-3A11B9CC61D6}" srcOrd="0" destOrd="0" parTransId="{0E2B516E-AE1B-C447-96CF-282BECBE3D7D}" sibTransId="{CD7E7DBE-E557-464E-A0CE-233B04EB764C}"/>
    <dgm:cxn modelId="{F0AA0E17-265E-FF4F-844A-D2605749FEE6}" srcId="{BD50134C-B71E-454A-BF24-7B8A52BE5ED1}" destId="{C0FFD6D2-E497-FC4B-9B65-3A42CC70B316}" srcOrd="0" destOrd="0" parTransId="{FE23830B-B966-094C-AE17-DE0A6D9DECCF}" sibTransId="{8B581642-729C-104F-BE4F-4BD94F8EE329}"/>
    <dgm:cxn modelId="{7DB67567-AA07-6A42-9EBC-9062D7BE5271}" srcId="{45AF3D73-9E65-634B-A68E-E7A9DE50E55F}" destId="{D3272C2E-48D2-104B-AA7E-5FAF268512B8}" srcOrd="2" destOrd="0" parTransId="{C7B05BBF-6A64-6E49-B6C4-98F9632D5777}" sibTransId="{03B55419-C747-254A-B4DE-8A4EDE227AE0}"/>
    <dgm:cxn modelId="{2995CBBC-B9BD-CD4C-A4BD-E79B88525BF1}" type="presParOf" srcId="{1DD89D14-50F4-4989-995C-D80DB4F2AD6D}" destId="{36FCA9BE-FFD4-4EE1-B2E4-0EF5D0231828}" srcOrd="0" destOrd="0" presId="urn:microsoft.com/office/officeart/2018/5/layout/CenteredIconLabelDescriptionList"/>
    <dgm:cxn modelId="{5C3F6D51-08E9-B749-8D54-503F99697640}" type="presParOf" srcId="{36FCA9BE-FFD4-4EE1-B2E4-0EF5D0231828}" destId="{8917A7BA-E616-49C2-96A0-753522F791CD}" srcOrd="0" destOrd="0" presId="urn:microsoft.com/office/officeart/2018/5/layout/CenteredIconLabelDescriptionList"/>
    <dgm:cxn modelId="{8636DFD0-6C2E-8548-B896-858A354EB1F6}" type="presParOf" srcId="{36FCA9BE-FFD4-4EE1-B2E4-0EF5D0231828}" destId="{0736FD1E-CA3A-4671-9A89-3094AB5554D1}" srcOrd="1" destOrd="0" presId="urn:microsoft.com/office/officeart/2018/5/layout/CenteredIconLabelDescriptionList"/>
    <dgm:cxn modelId="{0629CF5F-F956-0642-A41E-69CFA9BAFA7E}" type="presParOf" srcId="{36FCA9BE-FFD4-4EE1-B2E4-0EF5D0231828}" destId="{A7746290-4834-4C84-8C09-4816C978E645}" srcOrd="2" destOrd="0" presId="urn:microsoft.com/office/officeart/2018/5/layout/CenteredIconLabelDescriptionList"/>
    <dgm:cxn modelId="{BE0394F4-BBE7-5540-9528-99F1E2801C06}" type="presParOf" srcId="{36FCA9BE-FFD4-4EE1-B2E4-0EF5D0231828}" destId="{AA8727FF-9AF0-4697-9A9D-A72514798EF9}" srcOrd="3" destOrd="0" presId="urn:microsoft.com/office/officeart/2018/5/layout/CenteredIconLabelDescriptionList"/>
    <dgm:cxn modelId="{AC14803C-1E86-0E4B-8E79-08F3045C16F8}" type="presParOf" srcId="{36FCA9BE-FFD4-4EE1-B2E4-0EF5D0231828}" destId="{B0617956-056F-4100-B414-0E8B67856253}" srcOrd="4" destOrd="0" presId="urn:microsoft.com/office/officeart/2018/5/layout/CenteredIconLabelDescriptionList"/>
    <dgm:cxn modelId="{F4C23853-94A8-284D-8F24-E8040FF824B8}" type="presParOf" srcId="{1DD89D14-50F4-4989-995C-D80DB4F2AD6D}" destId="{0EA98AE9-04E0-4271-8044-C15D9ADCA259}" srcOrd="1" destOrd="0" presId="urn:microsoft.com/office/officeart/2018/5/layout/CenteredIconLabelDescriptionList"/>
    <dgm:cxn modelId="{F86BB4B2-68BA-1F4C-B5C4-61DD683465D8}" type="presParOf" srcId="{1DD89D14-50F4-4989-995C-D80DB4F2AD6D}" destId="{5E3A2F9D-0A71-4817-AFA8-82524586F47D}" srcOrd="2" destOrd="0" presId="urn:microsoft.com/office/officeart/2018/5/layout/CenteredIconLabelDescriptionList"/>
    <dgm:cxn modelId="{63987B9C-5732-B846-BE52-BC190C7E2485}" type="presParOf" srcId="{5E3A2F9D-0A71-4817-AFA8-82524586F47D}" destId="{4826AE4A-8C9E-4E6D-BA7F-B6372F9DD9B0}" srcOrd="0" destOrd="0" presId="urn:microsoft.com/office/officeart/2018/5/layout/CenteredIconLabelDescriptionList"/>
    <dgm:cxn modelId="{D03F5DF5-300E-E64B-9B6E-BE0963A03273}" type="presParOf" srcId="{5E3A2F9D-0A71-4817-AFA8-82524586F47D}" destId="{5C3B32A0-1B16-4870-A158-E7CCEDC1E787}" srcOrd="1" destOrd="0" presId="urn:microsoft.com/office/officeart/2018/5/layout/CenteredIconLabelDescriptionList"/>
    <dgm:cxn modelId="{2199F4A4-DC5B-D649-8D79-1FFDAF653BC0}" type="presParOf" srcId="{5E3A2F9D-0A71-4817-AFA8-82524586F47D}" destId="{81EF6994-7303-4EB0-BE5C-B967C5CA914D}" srcOrd="2" destOrd="0" presId="urn:microsoft.com/office/officeart/2018/5/layout/CenteredIconLabelDescriptionList"/>
    <dgm:cxn modelId="{DCB4A7F0-A999-234B-9EE4-F2AE2AC14B06}" type="presParOf" srcId="{5E3A2F9D-0A71-4817-AFA8-82524586F47D}" destId="{12458031-6E7A-4D91-8896-E372BB205463}" srcOrd="3" destOrd="0" presId="urn:microsoft.com/office/officeart/2018/5/layout/CenteredIconLabelDescriptionList"/>
    <dgm:cxn modelId="{463F1465-B1DE-4440-B1DC-5E4DE77D8D7B}" type="presParOf" srcId="{5E3A2F9D-0A71-4817-AFA8-82524586F47D}" destId="{28367A1C-FD37-4B56-B695-E46B2D67D2BE}" srcOrd="4" destOrd="0" presId="urn:microsoft.com/office/officeart/2018/5/layout/CenteredIconLabelDescriptionList"/>
    <dgm:cxn modelId="{4DFD8750-8322-E74A-92DD-B1709BD7B0D2}" type="presParOf" srcId="{1DD89D14-50F4-4989-995C-D80DB4F2AD6D}" destId="{BCD7B576-08EA-4F07-BFC4-85241612E33C}" srcOrd="3" destOrd="0" presId="urn:microsoft.com/office/officeart/2018/5/layout/CenteredIconLabelDescriptionList"/>
    <dgm:cxn modelId="{DED23DD3-260E-6F44-838F-A210D758DC9E}" type="presParOf" srcId="{1DD89D14-50F4-4989-995C-D80DB4F2AD6D}" destId="{8377C248-3750-4B5A-86D5-CC85FE341CA3}" srcOrd="4" destOrd="0" presId="urn:microsoft.com/office/officeart/2018/5/layout/CenteredIconLabelDescriptionList"/>
    <dgm:cxn modelId="{293945CB-63CA-9C4E-979F-60AA9E70B576}" type="presParOf" srcId="{8377C248-3750-4B5A-86D5-CC85FE341CA3}" destId="{5BBB43A7-F8F6-42AB-A34A-9781C15461B3}" srcOrd="0" destOrd="0" presId="urn:microsoft.com/office/officeart/2018/5/layout/CenteredIconLabelDescriptionList"/>
    <dgm:cxn modelId="{68B3EFE0-C0F0-774A-9FAE-6EFAA975280E}" type="presParOf" srcId="{8377C248-3750-4B5A-86D5-CC85FE341CA3}" destId="{D753E7D7-AA50-4F26-BB05-AA3AD5FF791F}" srcOrd="1" destOrd="0" presId="urn:microsoft.com/office/officeart/2018/5/layout/CenteredIconLabelDescriptionList"/>
    <dgm:cxn modelId="{D91F32A1-9AE0-3C46-AFDF-0835D723FBC5}" type="presParOf" srcId="{8377C248-3750-4B5A-86D5-CC85FE341CA3}" destId="{AB1D7C69-DFD6-4FDE-A65E-D68CF5A374B1}" srcOrd="2" destOrd="0" presId="urn:microsoft.com/office/officeart/2018/5/layout/CenteredIconLabelDescriptionList"/>
    <dgm:cxn modelId="{C4047DEB-6653-DD46-8006-F0F96B3B68E2}" type="presParOf" srcId="{8377C248-3750-4B5A-86D5-CC85FE341CA3}" destId="{C5CBAB81-8395-4145-AE64-1F15BFE98060}" srcOrd="3" destOrd="0" presId="urn:microsoft.com/office/officeart/2018/5/layout/CenteredIconLabelDescriptionList"/>
    <dgm:cxn modelId="{6FAAFB4C-4436-844C-B30C-CB6E3C9321A5}" type="presParOf" srcId="{8377C248-3750-4B5A-86D5-CC85FE341CA3}" destId="{CD260FF8-9F9B-45E4-915E-0C6001C25F67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5BDA25-8BF1-294C-9E1C-DDA62D2BD07D}" type="doc">
      <dgm:prSet loTypeId="urn:microsoft.com/office/officeart/2005/8/layout/vList2" loCatId="relationship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8B1C8B4A-5F4B-924C-A119-B23350CFBA6A}">
      <dgm:prSet custT="1"/>
      <dgm:spPr/>
      <dgm:t>
        <a:bodyPr/>
        <a:lstStyle/>
        <a:p>
          <a:r>
            <a:rPr lang="es-ES_tradnl" sz="1800" dirty="0"/>
            <a:t>Beneficios de estimar el valor nutricional y propiedades funcionales del hongo ostra, obtenido a partir de residuos de la actividad piñera – ámbito científico, social y económico</a:t>
          </a:r>
          <a:endParaRPr lang="es-CR" sz="1800" dirty="0"/>
        </a:p>
      </dgm:t>
    </dgm:pt>
    <dgm:pt modelId="{CCB66733-FC54-0D4A-98FC-53A241EAB24D}" type="parTrans" cxnId="{FF22EB86-F5A9-9F41-808C-8829EFDE1A0E}">
      <dgm:prSet/>
      <dgm:spPr/>
      <dgm:t>
        <a:bodyPr/>
        <a:lstStyle/>
        <a:p>
          <a:endParaRPr lang="es-ES" sz="1600"/>
        </a:p>
      </dgm:t>
    </dgm:pt>
    <dgm:pt modelId="{89B61B18-2272-B440-8000-D8B64D07DD5E}" type="sibTrans" cxnId="{FF22EB86-F5A9-9F41-808C-8829EFDE1A0E}">
      <dgm:prSet/>
      <dgm:spPr/>
      <dgm:t>
        <a:bodyPr/>
        <a:lstStyle/>
        <a:p>
          <a:endParaRPr lang="es-ES" sz="1600"/>
        </a:p>
      </dgm:t>
    </dgm:pt>
    <dgm:pt modelId="{59632BC0-9EE9-0C4F-9683-40A7EB83291F}">
      <dgm:prSet custT="1"/>
      <dgm:spPr/>
      <dgm:t>
        <a:bodyPr/>
        <a:lstStyle/>
        <a:p>
          <a:r>
            <a:rPr lang="es-ES_tradnl" sz="1800" dirty="0"/>
            <a:t>Promover la mejora del estado nutricional de los consumidores</a:t>
          </a:r>
          <a:endParaRPr lang="es-CR" sz="1800" dirty="0"/>
        </a:p>
      </dgm:t>
    </dgm:pt>
    <dgm:pt modelId="{D55EBF96-0365-A147-A190-129CA83C23EC}" type="parTrans" cxnId="{C63A8427-86E4-B74F-90C2-C19379421DC7}">
      <dgm:prSet/>
      <dgm:spPr/>
      <dgm:t>
        <a:bodyPr/>
        <a:lstStyle/>
        <a:p>
          <a:endParaRPr lang="es-ES" sz="1600"/>
        </a:p>
      </dgm:t>
    </dgm:pt>
    <dgm:pt modelId="{B044FC61-1969-CF4A-93EC-85506D56AD85}" type="sibTrans" cxnId="{C63A8427-86E4-B74F-90C2-C19379421DC7}">
      <dgm:prSet/>
      <dgm:spPr/>
      <dgm:t>
        <a:bodyPr/>
        <a:lstStyle/>
        <a:p>
          <a:endParaRPr lang="es-ES" sz="1600"/>
        </a:p>
      </dgm:t>
    </dgm:pt>
    <dgm:pt modelId="{E690C519-BF5F-C245-AD43-9DB7292559C9}">
      <dgm:prSet custT="1"/>
      <dgm:spPr/>
      <dgm:t>
        <a:bodyPr/>
        <a:lstStyle/>
        <a:p>
          <a:r>
            <a:rPr lang="es-ES_tradnl" sz="1800" dirty="0"/>
            <a:t>Confiabilidad y veracidad del etiquetado</a:t>
          </a:r>
          <a:endParaRPr lang="es-CR" sz="1800" dirty="0"/>
        </a:p>
      </dgm:t>
    </dgm:pt>
    <dgm:pt modelId="{E02D61F4-D629-9C43-98BA-5E9ECD95ADFF}" type="parTrans" cxnId="{A42368EE-B43D-6B4D-9C4C-C54EFB8D26FD}">
      <dgm:prSet/>
      <dgm:spPr/>
      <dgm:t>
        <a:bodyPr/>
        <a:lstStyle/>
        <a:p>
          <a:endParaRPr lang="es-ES" sz="1600"/>
        </a:p>
      </dgm:t>
    </dgm:pt>
    <dgm:pt modelId="{E0E43C34-394D-394C-92D7-3E70C5E8A966}" type="sibTrans" cxnId="{A42368EE-B43D-6B4D-9C4C-C54EFB8D26FD}">
      <dgm:prSet/>
      <dgm:spPr/>
      <dgm:t>
        <a:bodyPr/>
        <a:lstStyle/>
        <a:p>
          <a:endParaRPr lang="es-ES" sz="1600"/>
        </a:p>
      </dgm:t>
    </dgm:pt>
    <dgm:pt modelId="{6155A689-A87F-DD49-9B03-77E8E2558F37}">
      <dgm:prSet custT="1"/>
      <dgm:spPr/>
      <dgm:t>
        <a:bodyPr/>
        <a:lstStyle/>
        <a:p>
          <a:r>
            <a:rPr lang="es-ES_tradnl" sz="1800" dirty="0"/>
            <a:t>Identificar oportunidades de comercialización y mercadeo</a:t>
          </a:r>
          <a:endParaRPr lang="es-CR" sz="1800" dirty="0"/>
        </a:p>
      </dgm:t>
    </dgm:pt>
    <dgm:pt modelId="{D1551787-BAA4-7349-AAB5-365A95C1874E}" type="parTrans" cxnId="{56FD53C5-9EA1-9E4E-B202-A15671EC70B8}">
      <dgm:prSet/>
      <dgm:spPr/>
      <dgm:t>
        <a:bodyPr/>
        <a:lstStyle/>
        <a:p>
          <a:endParaRPr lang="es-ES" sz="1600"/>
        </a:p>
      </dgm:t>
    </dgm:pt>
    <dgm:pt modelId="{BD380BB2-B78C-A54E-9305-2A5DC99B424D}" type="sibTrans" cxnId="{56FD53C5-9EA1-9E4E-B202-A15671EC70B8}">
      <dgm:prSet/>
      <dgm:spPr/>
      <dgm:t>
        <a:bodyPr/>
        <a:lstStyle/>
        <a:p>
          <a:endParaRPr lang="es-ES" sz="1600"/>
        </a:p>
      </dgm:t>
    </dgm:pt>
    <dgm:pt modelId="{9A380769-B2E6-884E-87C2-05EEB8F55B6E}">
      <dgm:prSet custT="1"/>
      <dgm:spPr/>
      <dgm:t>
        <a:bodyPr/>
        <a:lstStyle/>
        <a:p>
          <a:r>
            <a:rPr lang="es-ES_tradnl" sz="1800" dirty="0"/>
            <a:t>Tendencia a nivel nacional e internacional para la mejora de la salud y el logro del bienestar de la población</a:t>
          </a:r>
          <a:endParaRPr lang="es-CR" sz="1800" dirty="0"/>
        </a:p>
      </dgm:t>
    </dgm:pt>
    <dgm:pt modelId="{C6F3C247-B962-9647-900B-4B4C061A0F97}" type="parTrans" cxnId="{A9E857A8-6D86-EF48-ABF1-7FC850EF7768}">
      <dgm:prSet/>
      <dgm:spPr/>
      <dgm:t>
        <a:bodyPr/>
        <a:lstStyle/>
        <a:p>
          <a:endParaRPr lang="es-ES" sz="1600"/>
        </a:p>
      </dgm:t>
    </dgm:pt>
    <dgm:pt modelId="{6EFFBEE0-C202-2E4E-8D48-7218DC6383D7}" type="sibTrans" cxnId="{A9E857A8-6D86-EF48-ABF1-7FC850EF7768}">
      <dgm:prSet/>
      <dgm:spPr/>
      <dgm:t>
        <a:bodyPr/>
        <a:lstStyle/>
        <a:p>
          <a:endParaRPr lang="es-ES" sz="1600"/>
        </a:p>
      </dgm:t>
    </dgm:pt>
    <dgm:pt modelId="{A364639B-9131-9940-9D4F-83B7316000DE}">
      <dgm:prSet custT="1"/>
      <dgm:spPr/>
      <dgm:t>
        <a:bodyPr/>
        <a:lstStyle/>
        <a:p>
          <a:r>
            <a:rPr lang="es-ES_tradnl" sz="1800" dirty="0"/>
            <a:t>Plan Nacional de Gastronomía Sostenible y Saludable</a:t>
          </a:r>
          <a:endParaRPr lang="es-CR" sz="1800" dirty="0"/>
        </a:p>
      </dgm:t>
    </dgm:pt>
    <dgm:pt modelId="{200918F8-2A9C-2944-B3E9-06DA0215D469}" type="parTrans" cxnId="{ED7C77B2-D702-E54D-9C15-7A94CB4B5A49}">
      <dgm:prSet/>
      <dgm:spPr/>
      <dgm:t>
        <a:bodyPr/>
        <a:lstStyle/>
        <a:p>
          <a:endParaRPr lang="es-ES" sz="1600"/>
        </a:p>
      </dgm:t>
    </dgm:pt>
    <dgm:pt modelId="{AD97C485-BCAB-4241-9C66-7E17EA209FB0}" type="sibTrans" cxnId="{ED7C77B2-D702-E54D-9C15-7A94CB4B5A49}">
      <dgm:prSet/>
      <dgm:spPr/>
      <dgm:t>
        <a:bodyPr/>
        <a:lstStyle/>
        <a:p>
          <a:endParaRPr lang="es-ES" sz="1600"/>
        </a:p>
      </dgm:t>
    </dgm:pt>
    <dgm:pt modelId="{3739186D-1D89-6A41-908E-BC442357538A}">
      <dgm:prSet custT="1"/>
      <dgm:spPr/>
      <dgm:t>
        <a:bodyPr/>
        <a:lstStyle/>
        <a:p>
          <a:r>
            <a:rPr lang="es-ES_tradnl" sz="1800" dirty="0"/>
            <a:t>Plan Nacional para la Reducción del Consumo de Sal / Sodio en la población de Costa Rica 2011-2021</a:t>
          </a:r>
          <a:endParaRPr lang="es-CR" sz="1800" dirty="0"/>
        </a:p>
      </dgm:t>
    </dgm:pt>
    <dgm:pt modelId="{D9C41B7D-DA13-DF49-A18C-A8F1A2331214}" type="parTrans" cxnId="{734BBE0B-0906-6E43-82D6-A013D05EC239}">
      <dgm:prSet/>
      <dgm:spPr/>
      <dgm:t>
        <a:bodyPr/>
        <a:lstStyle/>
        <a:p>
          <a:endParaRPr lang="es-ES" sz="1600"/>
        </a:p>
      </dgm:t>
    </dgm:pt>
    <dgm:pt modelId="{4AE2F2F8-D50E-4944-B1E7-345E5DC11CDF}" type="sibTrans" cxnId="{734BBE0B-0906-6E43-82D6-A013D05EC239}">
      <dgm:prSet/>
      <dgm:spPr/>
      <dgm:t>
        <a:bodyPr/>
        <a:lstStyle/>
        <a:p>
          <a:endParaRPr lang="es-ES" sz="1600"/>
        </a:p>
      </dgm:t>
    </dgm:pt>
    <dgm:pt modelId="{2DF0914C-D371-894B-B0F7-F5041D226482}">
      <dgm:prSet custT="1"/>
      <dgm:spPr/>
      <dgm:t>
        <a:bodyPr/>
        <a:lstStyle/>
        <a:p>
          <a:r>
            <a:rPr lang="es-ES_tradnl" sz="1800" dirty="0"/>
            <a:t>Política Nacional de Seguridad Alimentaria y Nutricional.  </a:t>
          </a:r>
          <a:endParaRPr lang="es-CR" sz="1800" dirty="0"/>
        </a:p>
      </dgm:t>
    </dgm:pt>
    <dgm:pt modelId="{2CDDE45F-A661-B14B-A989-8CA7119ADB9F}" type="parTrans" cxnId="{E25173C7-A1BC-0844-83E2-B0781F169393}">
      <dgm:prSet/>
      <dgm:spPr/>
      <dgm:t>
        <a:bodyPr/>
        <a:lstStyle/>
        <a:p>
          <a:endParaRPr lang="es-ES" sz="1600"/>
        </a:p>
      </dgm:t>
    </dgm:pt>
    <dgm:pt modelId="{FD16DD86-82CF-D446-AB28-4EBEA993BAC5}" type="sibTrans" cxnId="{E25173C7-A1BC-0844-83E2-B0781F169393}">
      <dgm:prSet/>
      <dgm:spPr/>
      <dgm:t>
        <a:bodyPr/>
        <a:lstStyle/>
        <a:p>
          <a:endParaRPr lang="es-ES" sz="1600"/>
        </a:p>
      </dgm:t>
    </dgm:pt>
    <dgm:pt modelId="{E7026A9D-1900-1C40-9CD5-7FF7BBFA9144}">
      <dgm:prSet custT="1"/>
      <dgm:spPr/>
      <dgm:t>
        <a:bodyPr/>
        <a:lstStyle/>
        <a:p>
          <a:r>
            <a:rPr lang="es-ES_tradnl" sz="1800" dirty="0"/>
            <a:t>Proponer alternativas de uso del hongo ostra como parte de la gastronomía y oferta de alimentación saludables.</a:t>
          </a:r>
          <a:endParaRPr lang="es-CR" sz="1800" dirty="0"/>
        </a:p>
      </dgm:t>
    </dgm:pt>
    <dgm:pt modelId="{2F97EF00-3CBC-4E4E-9C9F-F5CCD50005F8}" type="parTrans" cxnId="{A6B0AE0C-D440-0749-8B08-61ECB1ED4257}">
      <dgm:prSet/>
      <dgm:spPr/>
      <dgm:t>
        <a:bodyPr/>
        <a:lstStyle/>
        <a:p>
          <a:endParaRPr lang="es-ES" sz="1600"/>
        </a:p>
      </dgm:t>
    </dgm:pt>
    <dgm:pt modelId="{837239E5-95DE-6343-8D95-9A7BFDB582E3}" type="sibTrans" cxnId="{A6B0AE0C-D440-0749-8B08-61ECB1ED4257}">
      <dgm:prSet/>
      <dgm:spPr/>
      <dgm:t>
        <a:bodyPr/>
        <a:lstStyle/>
        <a:p>
          <a:endParaRPr lang="es-ES" sz="1600"/>
        </a:p>
      </dgm:t>
    </dgm:pt>
    <dgm:pt modelId="{9CC0BE27-2E0E-6B45-AA8A-253F01828028}">
      <dgm:prSet custT="1"/>
      <dgm:spPr/>
      <dgm:t>
        <a:bodyPr/>
        <a:lstStyle/>
        <a:p>
          <a:r>
            <a:rPr lang="es-CR" sz="1800" dirty="0"/>
            <a:t>Objetivos de Desarrollo Sostenible</a:t>
          </a:r>
        </a:p>
      </dgm:t>
    </dgm:pt>
    <dgm:pt modelId="{96673F85-1CD6-C742-8B2F-5BA4B37809F3}" type="parTrans" cxnId="{76CE7342-2546-E14D-B294-E1020D4C8038}">
      <dgm:prSet/>
      <dgm:spPr/>
      <dgm:t>
        <a:bodyPr/>
        <a:lstStyle/>
        <a:p>
          <a:endParaRPr lang="es-ES"/>
        </a:p>
      </dgm:t>
    </dgm:pt>
    <dgm:pt modelId="{2C3E0B22-2F3A-7047-A106-373E8F4CC0CE}" type="sibTrans" cxnId="{76CE7342-2546-E14D-B294-E1020D4C8038}">
      <dgm:prSet/>
      <dgm:spPr/>
      <dgm:t>
        <a:bodyPr/>
        <a:lstStyle/>
        <a:p>
          <a:endParaRPr lang="es-ES"/>
        </a:p>
      </dgm:t>
    </dgm:pt>
    <dgm:pt modelId="{0DCF377B-1E54-2945-A1AA-06BCF076DD77}" type="pres">
      <dgm:prSet presAssocID="{CC5BDA25-8BF1-294C-9E1C-DDA62D2BD0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C374283-EE66-1248-8EC4-35C869E6A4E3}" type="pres">
      <dgm:prSet presAssocID="{8B1C8B4A-5F4B-924C-A119-B23350CFBA6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79B7C6-CB0A-6B45-A01E-092D23EFC0DD}" type="pres">
      <dgm:prSet presAssocID="{8B1C8B4A-5F4B-924C-A119-B23350CFBA6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EB59902-F617-3048-BA0D-7A4844207433}" type="presOf" srcId="{CC5BDA25-8BF1-294C-9E1C-DDA62D2BD07D}" destId="{0DCF377B-1E54-2945-A1AA-06BCF076DD77}" srcOrd="0" destOrd="0" presId="urn:microsoft.com/office/officeart/2005/8/layout/vList2"/>
    <dgm:cxn modelId="{8B30F2C6-D09E-764E-8473-8B45015E19E2}" type="presOf" srcId="{59632BC0-9EE9-0C4F-9683-40A7EB83291F}" destId="{9779B7C6-CB0A-6B45-A01E-092D23EFC0DD}" srcOrd="0" destOrd="0" presId="urn:microsoft.com/office/officeart/2005/8/layout/vList2"/>
    <dgm:cxn modelId="{FCE51DAC-4ED5-F14B-A041-2A70C7EE00A6}" type="presOf" srcId="{8B1C8B4A-5F4B-924C-A119-B23350CFBA6A}" destId="{DC374283-EE66-1248-8EC4-35C869E6A4E3}" srcOrd="0" destOrd="0" presId="urn:microsoft.com/office/officeart/2005/8/layout/vList2"/>
    <dgm:cxn modelId="{05048AAA-9C76-EE45-A067-03D34FC390A7}" type="presOf" srcId="{9CC0BE27-2E0E-6B45-AA8A-253F01828028}" destId="{9779B7C6-CB0A-6B45-A01E-092D23EFC0DD}" srcOrd="0" destOrd="5" presId="urn:microsoft.com/office/officeart/2005/8/layout/vList2"/>
    <dgm:cxn modelId="{FF22EB86-F5A9-9F41-808C-8829EFDE1A0E}" srcId="{CC5BDA25-8BF1-294C-9E1C-DDA62D2BD07D}" destId="{8B1C8B4A-5F4B-924C-A119-B23350CFBA6A}" srcOrd="0" destOrd="0" parTransId="{CCB66733-FC54-0D4A-98FC-53A241EAB24D}" sibTransId="{89B61B18-2272-B440-8000-D8B64D07DD5E}"/>
    <dgm:cxn modelId="{510F5813-C835-914B-94D7-6CD6A747DAA9}" type="presOf" srcId="{2DF0914C-D371-894B-B0F7-F5041D226482}" destId="{9779B7C6-CB0A-6B45-A01E-092D23EFC0DD}" srcOrd="0" destOrd="8" presId="urn:microsoft.com/office/officeart/2005/8/layout/vList2"/>
    <dgm:cxn modelId="{A6B0AE0C-D440-0749-8B08-61ECB1ED4257}" srcId="{8B1C8B4A-5F4B-924C-A119-B23350CFBA6A}" destId="{E7026A9D-1900-1C40-9CD5-7FF7BBFA9144}" srcOrd="3" destOrd="0" parTransId="{2F97EF00-3CBC-4E4E-9C9F-F5CCD50005F8}" sibTransId="{837239E5-95DE-6343-8D95-9A7BFDB582E3}"/>
    <dgm:cxn modelId="{56FD53C5-9EA1-9E4E-B202-A15671EC70B8}" srcId="{8B1C8B4A-5F4B-924C-A119-B23350CFBA6A}" destId="{6155A689-A87F-DD49-9B03-77E8E2558F37}" srcOrd="2" destOrd="0" parTransId="{D1551787-BAA4-7349-AAB5-365A95C1874E}" sibTransId="{BD380BB2-B78C-A54E-9305-2A5DC99B424D}"/>
    <dgm:cxn modelId="{A9E857A8-6D86-EF48-ABF1-7FC850EF7768}" srcId="{8B1C8B4A-5F4B-924C-A119-B23350CFBA6A}" destId="{9A380769-B2E6-884E-87C2-05EEB8F55B6E}" srcOrd="4" destOrd="0" parTransId="{C6F3C247-B962-9647-900B-4B4C061A0F97}" sibTransId="{6EFFBEE0-C202-2E4E-8D48-7218DC6383D7}"/>
    <dgm:cxn modelId="{E25173C7-A1BC-0844-83E2-B0781F169393}" srcId="{9A380769-B2E6-884E-87C2-05EEB8F55B6E}" destId="{2DF0914C-D371-894B-B0F7-F5041D226482}" srcOrd="3" destOrd="0" parTransId="{2CDDE45F-A661-B14B-A989-8CA7119ADB9F}" sibTransId="{FD16DD86-82CF-D446-AB28-4EBEA993BAC5}"/>
    <dgm:cxn modelId="{76CE7342-2546-E14D-B294-E1020D4C8038}" srcId="{9A380769-B2E6-884E-87C2-05EEB8F55B6E}" destId="{9CC0BE27-2E0E-6B45-AA8A-253F01828028}" srcOrd="0" destOrd="0" parTransId="{96673F85-1CD6-C742-8B2F-5BA4B37809F3}" sibTransId="{2C3E0B22-2F3A-7047-A106-373E8F4CC0CE}"/>
    <dgm:cxn modelId="{C63A8427-86E4-B74F-90C2-C19379421DC7}" srcId="{8B1C8B4A-5F4B-924C-A119-B23350CFBA6A}" destId="{59632BC0-9EE9-0C4F-9683-40A7EB83291F}" srcOrd="0" destOrd="0" parTransId="{D55EBF96-0365-A147-A190-129CA83C23EC}" sibTransId="{B044FC61-1969-CF4A-93EC-85506D56AD85}"/>
    <dgm:cxn modelId="{A42368EE-B43D-6B4D-9C4C-C54EFB8D26FD}" srcId="{8B1C8B4A-5F4B-924C-A119-B23350CFBA6A}" destId="{E690C519-BF5F-C245-AD43-9DB7292559C9}" srcOrd="1" destOrd="0" parTransId="{E02D61F4-D629-9C43-98BA-5E9ECD95ADFF}" sibTransId="{E0E43C34-394D-394C-92D7-3E70C5E8A966}"/>
    <dgm:cxn modelId="{BAAD6F19-3C14-854B-89CF-13F70DEC4DF6}" type="presOf" srcId="{E690C519-BF5F-C245-AD43-9DB7292559C9}" destId="{9779B7C6-CB0A-6B45-A01E-092D23EFC0DD}" srcOrd="0" destOrd="1" presId="urn:microsoft.com/office/officeart/2005/8/layout/vList2"/>
    <dgm:cxn modelId="{B9EC3EDD-9875-454E-B410-0E947413D793}" type="presOf" srcId="{A364639B-9131-9940-9D4F-83B7316000DE}" destId="{9779B7C6-CB0A-6B45-A01E-092D23EFC0DD}" srcOrd="0" destOrd="6" presId="urn:microsoft.com/office/officeart/2005/8/layout/vList2"/>
    <dgm:cxn modelId="{3651A241-75F1-9F40-A9AD-D995BF341F15}" type="presOf" srcId="{E7026A9D-1900-1C40-9CD5-7FF7BBFA9144}" destId="{9779B7C6-CB0A-6B45-A01E-092D23EFC0DD}" srcOrd="0" destOrd="3" presId="urn:microsoft.com/office/officeart/2005/8/layout/vList2"/>
    <dgm:cxn modelId="{10431674-610A-7B44-8B43-039520F35E50}" type="presOf" srcId="{3739186D-1D89-6A41-908E-BC442357538A}" destId="{9779B7C6-CB0A-6B45-A01E-092D23EFC0DD}" srcOrd="0" destOrd="7" presId="urn:microsoft.com/office/officeart/2005/8/layout/vList2"/>
    <dgm:cxn modelId="{734BBE0B-0906-6E43-82D6-A013D05EC239}" srcId="{9A380769-B2E6-884E-87C2-05EEB8F55B6E}" destId="{3739186D-1D89-6A41-908E-BC442357538A}" srcOrd="2" destOrd="0" parTransId="{D9C41B7D-DA13-DF49-A18C-A8F1A2331214}" sibTransId="{4AE2F2F8-D50E-4944-B1E7-345E5DC11CDF}"/>
    <dgm:cxn modelId="{BCE2B7B2-39DA-F54D-818A-E4528E194F24}" type="presOf" srcId="{9A380769-B2E6-884E-87C2-05EEB8F55B6E}" destId="{9779B7C6-CB0A-6B45-A01E-092D23EFC0DD}" srcOrd="0" destOrd="4" presId="urn:microsoft.com/office/officeart/2005/8/layout/vList2"/>
    <dgm:cxn modelId="{ED7C77B2-D702-E54D-9C15-7A94CB4B5A49}" srcId="{9A380769-B2E6-884E-87C2-05EEB8F55B6E}" destId="{A364639B-9131-9940-9D4F-83B7316000DE}" srcOrd="1" destOrd="0" parTransId="{200918F8-2A9C-2944-B3E9-06DA0215D469}" sibTransId="{AD97C485-BCAB-4241-9C66-7E17EA209FB0}"/>
    <dgm:cxn modelId="{6CE28198-439B-0441-BAEE-5A867F459169}" type="presOf" srcId="{6155A689-A87F-DD49-9B03-77E8E2558F37}" destId="{9779B7C6-CB0A-6B45-A01E-092D23EFC0DD}" srcOrd="0" destOrd="2" presId="urn:microsoft.com/office/officeart/2005/8/layout/vList2"/>
    <dgm:cxn modelId="{BA3DFA9C-A25A-0540-91EE-2564DC781411}" type="presParOf" srcId="{0DCF377B-1E54-2945-A1AA-06BCF076DD77}" destId="{DC374283-EE66-1248-8EC4-35C869E6A4E3}" srcOrd="0" destOrd="0" presId="urn:microsoft.com/office/officeart/2005/8/layout/vList2"/>
    <dgm:cxn modelId="{6F891534-E109-3D4A-BC3E-795297A1B27C}" type="presParOf" srcId="{0DCF377B-1E54-2945-A1AA-06BCF076DD77}" destId="{9779B7C6-CB0A-6B45-A01E-092D23EFC0D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CBB80F-001C-2E48-A8FF-EE779C3B9297}" type="doc">
      <dgm:prSet loTypeId="urn:microsoft.com/office/officeart/2005/8/layout/vProcess5" loCatId="relationship" qsTypeId="urn:microsoft.com/office/officeart/2005/8/quickstyle/simple1" qsCatId="simple" csTypeId="urn:microsoft.com/office/officeart/2005/8/colors/accent1_2" csCatId="accent1" phldr="1"/>
      <dgm:spPr/>
    </dgm:pt>
    <dgm:pt modelId="{F4DA6E4D-7B84-974E-8B97-CA1CAF6C84FE}">
      <dgm:prSet phldrT="[Texto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CR" sz="2000" dirty="0"/>
            <a:t>Ampliación del estado del arte sobre composición nutricional y selección de análisis a realizar según viabilidad en laboratorios.</a:t>
          </a:r>
          <a:endParaRPr lang="es-ES" sz="2000" dirty="0"/>
        </a:p>
      </dgm:t>
    </dgm:pt>
    <dgm:pt modelId="{092D7620-897C-E145-9C50-CF0707D38D7C}" type="parTrans" cxnId="{973BE7F0-9D3B-8144-B970-DFF1F13DEE83}">
      <dgm:prSet/>
      <dgm:spPr/>
      <dgm:t>
        <a:bodyPr/>
        <a:lstStyle/>
        <a:p>
          <a:endParaRPr lang="es-ES" sz="4800"/>
        </a:p>
      </dgm:t>
    </dgm:pt>
    <dgm:pt modelId="{1B516FFB-D926-3448-8F43-2292031B67B5}" type="sibTrans" cxnId="{973BE7F0-9D3B-8144-B970-DFF1F13DEE83}">
      <dgm:prSet custT="1"/>
      <dgm:spPr/>
      <dgm:t>
        <a:bodyPr/>
        <a:lstStyle/>
        <a:p>
          <a:endParaRPr lang="es-ES" sz="4800"/>
        </a:p>
      </dgm:t>
    </dgm:pt>
    <dgm:pt modelId="{C4E3433F-E3FA-CC4C-A5FC-EE3AB9819A3E}">
      <dgm:prSet custT="1"/>
      <dgm:spPr/>
      <dgm:t>
        <a:bodyPr/>
        <a:lstStyle/>
        <a:p>
          <a:r>
            <a:rPr lang="es-E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Socialización - grupos focales.</a:t>
          </a:r>
        </a:p>
      </dgm:t>
    </dgm:pt>
    <dgm:pt modelId="{0E21F250-D44E-F642-979A-7DF100A4F213}" type="parTrans" cxnId="{08F89C0F-A890-0E45-B873-063568FF23BB}">
      <dgm:prSet/>
      <dgm:spPr/>
      <dgm:t>
        <a:bodyPr/>
        <a:lstStyle/>
        <a:p>
          <a:endParaRPr lang="es-ES" sz="2400"/>
        </a:p>
      </dgm:t>
    </dgm:pt>
    <dgm:pt modelId="{3683365D-A00E-9E4B-8147-A5D78A16239C}" type="sibTrans" cxnId="{08F89C0F-A890-0E45-B873-063568FF23BB}">
      <dgm:prSet custT="1"/>
      <dgm:spPr/>
      <dgm:t>
        <a:bodyPr/>
        <a:lstStyle/>
        <a:p>
          <a:endParaRPr lang="es-ES" sz="2800"/>
        </a:p>
      </dgm:t>
    </dgm:pt>
    <dgm:pt modelId="{D768A8F0-9154-A54D-BFFE-828DD293C47C}">
      <dgm:prSet phldrT="[Texto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CR" sz="2000" dirty="0"/>
            <a:t>Validación del diseño experimental del ensayo de producción y ejecución.</a:t>
          </a:r>
          <a:endParaRPr lang="es-ES" sz="2000" dirty="0"/>
        </a:p>
      </dgm:t>
    </dgm:pt>
    <dgm:pt modelId="{A943F1D9-4322-8E48-97CE-0DEFC4ED5AA7}" type="parTrans" cxnId="{EAEF9765-0D38-F344-9F70-C801B47D52BB}">
      <dgm:prSet/>
      <dgm:spPr/>
      <dgm:t>
        <a:bodyPr/>
        <a:lstStyle/>
        <a:p>
          <a:endParaRPr lang="es-ES"/>
        </a:p>
      </dgm:t>
    </dgm:pt>
    <dgm:pt modelId="{E0FB0D5D-6022-4C4B-95B6-A29445C4577E}" type="sibTrans" cxnId="{EAEF9765-0D38-F344-9F70-C801B47D52BB}">
      <dgm:prSet/>
      <dgm:spPr/>
      <dgm:t>
        <a:bodyPr/>
        <a:lstStyle/>
        <a:p>
          <a:endParaRPr lang="es-ES"/>
        </a:p>
      </dgm:t>
    </dgm:pt>
    <dgm:pt modelId="{9CD15F3D-BAF6-D44A-9339-90EB55D2E426}">
      <dgm:prSet phldrT="[Texto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CR" sz="2000" dirty="0"/>
            <a:t>Análisis nutricional del hongo ostra mínimamente procesado.</a:t>
          </a:r>
          <a:endParaRPr lang="es-ES" sz="2000" dirty="0"/>
        </a:p>
      </dgm:t>
    </dgm:pt>
    <dgm:pt modelId="{5B705D24-F31F-9F49-A85C-A1E07242104F}" type="parTrans" cxnId="{1738DECA-7908-CE47-8D1D-76A585A41861}">
      <dgm:prSet/>
      <dgm:spPr/>
      <dgm:t>
        <a:bodyPr/>
        <a:lstStyle/>
        <a:p>
          <a:endParaRPr lang="es-ES"/>
        </a:p>
      </dgm:t>
    </dgm:pt>
    <dgm:pt modelId="{3F4A2A49-64E7-1D4B-A41F-925B026C3747}" type="sibTrans" cxnId="{1738DECA-7908-CE47-8D1D-76A585A41861}">
      <dgm:prSet/>
      <dgm:spPr/>
      <dgm:t>
        <a:bodyPr/>
        <a:lstStyle/>
        <a:p>
          <a:endParaRPr lang="es-ES"/>
        </a:p>
      </dgm:t>
    </dgm:pt>
    <dgm:pt modelId="{5A15C406-E3F8-2146-ADF9-F0D5DC9C3C87}">
      <dgm:prSet phldrT="[Texto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CR" sz="2000" dirty="0"/>
            <a:t>Estimación de propiedades funcionales del hongo ostra según teoría y resultados experimentales. </a:t>
          </a:r>
        </a:p>
      </dgm:t>
    </dgm:pt>
    <dgm:pt modelId="{72B13058-A973-8C45-AE66-EB9C9F325FF0}" type="parTrans" cxnId="{8483DB27-981F-2043-93E8-4FAA79985E5F}">
      <dgm:prSet/>
      <dgm:spPr/>
      <dgm:t>
        <a:bodyPr/>
        <a:lstStyle/>
        <a:p>
          <a:endParaRPr lang="es-ES"/>
        </a:p>
      </dgm:t>
    </dgm:pt>
    <dgm:pt modelId="{C9D65754-AA93-324B-8289-2F3C5BDBE21E}" type="sibTrans" cxnId="{8483DB27-981F-2043-93E8-4FAA79985E5F}">
      <dgm:prSet/>
      <dgm:spPr/>
      <dgm:t>
        <a:bodyPr/>
        <a:lstStyle/>
        <a:p>
          <a:endParaRPr lang="es-ES"/>
        </a:p>
      </dgm:t>
    </dgm:pt>
    <dgm:pt modelId="{2B4D0694-0122-D84F-B836-8E13BBA7737A}" type="pres">
      <dgm:prSet presAssocID="{51CBB80F-001C-2E48-A8FF-EE779C3B9297}" presName="outerComposite" presStyleCnt="0">
        <dgm:presLayoutVars>
          <dgm:chMax val="5"/>
          <dgm:dir/>
          <dgm:resizeHandles val="exact"/>
        </dgm:presLayoutVars>
      </dgm:prSet>
      <dgm:spPr/>
    </dgm:pt>
    <dgm:pt modelId="{784EE762-7332-1D42-93F0-781884D361DE}" type="pres">
      <dgm:prSet presAssocID="{51CBB80F-001C-2E48-A8FF-EE779C3B9297}" presName="dummyMaxCanvas" presStyleCnt="0">
        <dgm:presLayoutVars/>
      </dgm:prSet>
      <dgm:spPr/>
    </dgm:pt>
    <dgm:pt modelId="{A0E75E7D-2184-B344-86CA-EE019879A1BE}" type="pres">
      <dgm:prSet presAssocID="{51CBB80F-001C-2E48-A8FF-EE779C3B9297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AA7816-CB70-C445-8795-AF7A7050468B}" type="pres">
      <dgm:prSet presAssocID="{51CBB80F-001C-2E48-A8FF-EE779C3B9297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B73BC6-4F6C-0E4F-BBB3-BD6A33226CF0}" type="pres">
      <dgm:prSet presAssocID="{51CBB80F-001C-2E48-A8FF-EE779C3B9297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22A8AC-3022-DF4B-B24D-AC4C9A58470A}" type="pres">
      <dgm:prSet presAssocID="{51CBB80F-001C-2E48-A8FF-EE779C3B9297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1C3A2C-236C-4A49-A09E-C00D9AD3939B}" type="pres">
      <dgm:prSet presAssocID="{51CBB80F-001C-2E48-A8FF-EE779C3B9297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BBE778-B5DB-D544-A0B0-FAFD967ED289}" type="pres">
      <dgm:prSet presAssocID="{51CBB80F-001C-2E48-A8FF-EE779C3B929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4EE7DE-CA33-404A-AE28-CA42A9508CAE}" type="pres">
      <dgm:prSet presAssocID="{51CBB80F-001C-2E48-A8FF-EE779C3B929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22BBEE-088A-9E4A-88AB-CB0C7CB81783}" type="pres">
      <dgm:prSet presAssocID="{51CBB80F-001C-2E48-A8FF-EE779C3B929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1B3732-A31B-0D4F-8AAC-03AAFFF44E01}" type="pres">
      <dgm:prSet presAssocID="{51CBB80F-001C-2E48-A8FF-EE779C3B929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441560-8D6C-6D43-A4E8-932B79AC0C83}" type="pres">
      <dgm:prSet presAssocID="{51CBB80F-001C-2E48-A8FF-EE779C3B929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FB0535-88C9-DA4F-9549-5F462ED77A8B}" type="pres">
      <dgm:prSet presAssocID="{51CBB80F-001C-2E48-A8FF-EE779C3B929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F577EA-4A22-2D45-A4E2-5D42AC4CDCA3}" type="pres">
      <dgm:prSet presAssocID="{51CBB80F-001C-2E48-A8FF-EE779C3B929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EE7247-7244-C34F-9AB8-9FB4934B4CCC}" type="pres">
      <dgm:prSet presAssocID="{51CBB80F-001C-2E48-A8FF-EE779C3B929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950882-3F03-BA4F-8BD4-FE384C16C4A8}" type="pres">
      <dgm:prSet presAssocID="{51CBB80F-001C-2E48-A8FF-EE779C3B929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88EEE64-0504-B54F-9B81-612598135F10}" type="presOf" srcId="{D768A8F0-9154-A54D-BFFE-828DD293C47C}" destId="{7BFB0535-88C9-DA4F-9549-5F462ED77A8B}" srcOrd="1" destOrd="0" presId="urn:microsoft.com/office/officeart/2005/8/layout/vProcess5"/>
    <dgm:cxn modelId="{F329D4CA-060A-2244-82A7-7C15A16992DE}" type="presOf" srcId="{C4E3433F-E3FA-CC4C-A5FC-EE3AB9819A3E}" destId="{901C3A2C-236C-4A49-A09E-C00D9AD3939B}" srcOrd="0" destOrd="0" presId="urn:microsoft.com/office/officeart/2005/8/layout/vProcess5"/>
    <dgm:cxn modelId="{98096A39-2483-F446-9F18-D68B49DEF434}" type="presOf" srcId="{D768A8F0-9154-A54D-BFFE-828DD293C47C}" destId="{64AA7816-CB70-C445-8795-AF7A7050468B}" srcOrd="0" destOrd="0" presId="urn:microsoft.com/office/officeart/2005/8/layout/vProcess5"/>
    <dgm:cxn modelId="{FE0C9706-7752-8B43-83FE-B404BFB3AA0C}" type="presOf" srcId="{E0FB0D5D-6022-4C4B-95B6-A29445C4577E}" destId="{484EE7DE-CA33-404A-AE28-CA42A9508CAE}" srcOrd="0" destOrd="0" presId="urn:microsoft.com/office/officeart/2005/8/layout/vProcess5"/>
    <dgm:cxn modelId="{8483DB27-981F-2043-93E8-4FAA79985E5F}" srcId="{51CBB80F-001C-2E48-A8FF-EE779C3B9297}" destId="{5A15C406-E3F8-2146-ADF9-F0D5DC9C3C87}" srcOrd="3" destOrd="0" parTransId="{72B13058-A973-8C45-AE66-EB9C9F325FF0}" sibTransId="{C9D65754-AA93-324B-8289-2F3C5BDBE21E}"/>
    <dgm:cxn modelId="{8224B322-B996-C049-AB89-DBD0D130B319}" type="presOf" srcId="{F4DA6E4D-7B84-974E-8B97-CA1CAF6C84FE}" destId="{A0E75E7D-2184-B344-86CA-EE019879A1BE}" srcOrd="0" destOrd="0" presId="urn:microsoft.com/office/officeart/2005/8/layout/vProcess5"/>
    <dgm:cxn modelId="{E31247A7-563D-2042-B742-105A711707AE}" type="presOf" srcId="{5A15C406-E3F8-2146-ADF9-F0D5DC9C3C87}" destId="{0DEE7247-7244-C34F-9AB8-9FB4934B4CCC}" srcOrd="1" destOrd="0" presId="urn:microsoft.com/office/officeart/2005/8/layout/vProcess5"/>
    <dgm:cxn modelId="{9FA55F79-F919-5F40-9046-7C9AFF149EC2}" type="presOf" srcId="{1B516FFB-D926-3448-8F43-2292031B67B5}" destId="{86BBE778-B5DB-D544-A0B0-FAFD967ED289}" srcOrd="0" destOrd="0" presId="urn:microsoft.com/office/officeart/2005/8/layout/vProcess5"/>
    <dgm:cxn modelId="{B64DAA98-BBEA-744B-8086-153BFC9BF887}" type="presOf" srcId="{5A15C406-E3F8-2146-ADF9-F0D5DC9C3C87}" destId="{E022A8AC-3022-DF4B-B24D-AC4C9A58470A}" srcOrd="0" destOrd="0" presId="urn:microsoft.com/office/officeart/2005/8/layout/vProcess5"/>
    <dgm:cxn modelId="{1738DECA-7908-CE47-8D1D-76A585A41861}" srcId="{51CBB80F-001C-2E48-A8FF-EE779C3B9297}" destId="{9CD15F3D-BAF6-D44A-9339-90EB55D2E426}" srcOrd="2" destOrd="0" parTransId="{5B705D24-F31F-9F49-A85C-A1E07242104F}" sibTransId="{3F4A2A49-64E7-1D4B-A41F-925B026C3747}"/>
    <dgm:cxn modelId="{C9B56AB8-47BD-A349-935B-82B80779B4D6}" type="presOf" srcId="{C4E3433F-E3FA-CC4C-A5FC-EE3AB9819A3E}" destId="{ED950882-3F03-BA4F-8BD4-FE384C16C4A8}" srcOrd="1" destOrd="0" presId="urn:microsoft.com/office/officeart/2005/8/layout/vProcess5"/>
    <dgm:cxn modelId="{973BE7F0-9D3B-8144-B970-DFF1F13DEE83}" srcId="{51CBB80F-001C-2E48-A8FF-EE779C3B9297}" destId="{F4DA6E4D-7B84-974E-8B97-CA1CAF6C84FE}" srcOrd="0" destOrd="0" parTransId="{092D7620-897C-E145-9C50-CF0707D38D7C}" sibTransId="{1B516FFB-D926-3448-8F43-2292031B67B5}"/>
    <dgm:cxn modelId="{E41B6E6F-859B-9F4C-A5D9-8C16BA0C8DF3}" type="presOf" srcId="{C9D65754-AA93-324B-8289-2F3C5BDBE21E}" destId="{961B3732-A31B-0D4F-8AAC-03AAFFF44E01}" srcOrd="0" destOrd="0" presId="urn:microsoft.com/office/officeart/2005/8/layout/vProcess5"/>
    <dgm:cxn modelId="{FC86AEF6-39B4-BC4B-A483-BF191D0427F2}" type="presOf" srcId="{51CBB80F-001C-2E48-A8FF-EE779C3B9297}" destId="{2B4D0694-0122-D84F-B836-8E13BBA7737A}" srcOrd="0" destOrd="0" presId="urn:microsoft.com/office/officeart/2005/8/layout/vProcess5"/>
    <dgm:cxn modelId="{719949F3-1689-FB45-B81D-9EC93CA636BC}" type="presOf" srcId="{F4DA6E4D-7B84-974E-8B97-CA1CAF6C84FE}" destId="{47441560-8D6C-6D43-A4E8-932B79AC0C83}" srcOrd="1" destOrd="0" presId="urn:microsoft.com/office/officeart/2005/8/layout/vProcess5"/>
    <dgm:cxn modelId="{08F89C0F-A890-0E45-B873-063568FF23BB}" srcId="{51CBB80F-001C-2E48-A8FF-EE779C3B9297}" destId="{C4E3433F-E3FA-CC4C-A5FC-EE3AB9819A3E}" srcOrd="4" destOrd="0" parTransId="{0E21F250-D44E-F642-979A-7DF100A4F213}" sibTransId="{3683365D-A00E-9E4B-8147-A5D78A16239C}"/>
    <dgm:cxn modelId="{EE4C52DE-597C-8A44-9A56-3053A612AB2F}" type="presOf" srcId="{9CD15F3D-BAF6-D44A-9339-90EB55D2E426}" destId="{D9F577EA-4A22-2D45-A4E2-5D42AC4CDCA3}" srcOrd="1" destOrd="0" presId="urn:microsoft.com/office/officeart/2005/8/layout/vProcess5"/>
    <dgm:cxn modelId="{79225F12-D195-894D-954C-15AD4224C14F}" type="presOf" srcId="{9CD15F3D-BAF6-D44A-9339-90EB55D2E426}" destId="{C1B73BC6-4F6C-0E4F-BBB3-BD6A33226CF0}" srcOrd="0" destOrd="0" presId="urn:microsoft.com/office/officeart/2005/8/layout/vProcess5"/>
    <dgm:cxn modelId="{915C98F2-5453-5847-A0F8-F1553281C63D}" type="presOf" srcId="{3F4A2A49-64E7-1D4B-A41F-925B026C3747}" destId="{2B22BBEE-088A-9E4A-88AB-CB0C7CB81783}" srcOrd="0" destOrd="0" presId="urn:microsoft.com/office/officeart/2005/8/layout/vProcess5"/>
    <dgm:cxn modelId="{EAEF9765-0D38-F344-9F70-C801B47D52BB}" srcId="{51CBB80F-001C-2E48-A8FF-EE779C3B9297}" destId="{D768A8F0-9154-A54D-BFFE-828DD293C47C}" srcOrd="1" destOrd="0" parTransId="{A943F1D9-4322-8E48-97CE-0DEFC4ED5AA7}" sibTransId="{E0FB0D5D-6022-4C4B-95B6-A29445C4577E}"/>
    <dgm:cxn modelId="{DDDF803D-76E3-E446-A9A0-6DD09BFB10FB}" type="presParOf" srcId="{2B4D0694-0122-D84F-B836-8E13BBA7737A}" destId="{784EE762-7332-1D42-93F0-781884D361DE}" srcOrd="0" destOrd="0" presId="urn:microsoft.com/office/officeart/2005/8/layout/vProcess5"/>
    <dgm:cxn modelId="{86796CE9-6DB0-3846-828A-BB0000998F3C}" type="presParOf" srcId="{2B4D0694-0122-D84F-B836-8E13BBA7737A}" destId="{A0E75E7D-2184-B344-86CA-EE019879A1BE}" srcOrd="1" destOrd="0" presId="urn:microsoft.com/office/officeart/2005/8/layout/vProcess5"/>
    <dgm:cxn modelId="{CE7B0D1F-1477-1A49-BCD9-C092ECCA50AA}" type="presParOf" srcId="{2B4D0694-0122-D84F-B836-8E13BBA7737A}" destId="{64AA7816-CB70-C445-8795-AF7A7050468B}" srcOrd="2" destOrd="0" presId="urn:microsoft.com/office/officeart/2005/8/layout/vProcess5"/>
    <dgm:cxn modelId="{C7633479-4B9A-864F-861C-C27B24B7239F}" type="presParOf" srcId="{2B4D0694-0122-D84F-B836-8E13BBA7737A}" destId="{C1B73BC6-4F6C-0E4F-BBB3-BD6A33226CF0}" srcOrd="3" destOrd="0" presId="urn:microsoft.com/office/officeart/2005/8/layout/vProcess5"/>
    <dgm:cxn modelId="{CC6F17CE-38C2-4841-B65F-6A76D6CDFE72}" type="presParOf" srcId="{2B4D0694-0122-D84F-B836-8E13BBA7737A}" destId="{E022A8AC-3022-DF4B-B24D-AC4C9A58470A}" srcOrd="4" destOrd="0" presId="urn:microsoft.com/office/officeart/2005/8/layout/vProcess5"/>
    <dgm:cxn modelId="{C4E7F588-65B6-C947-8613-38E7A2E0CDD0}" type="presParOf" srcId="{2B4D0694-0122-D84F-B836-8E13BBA7737A}" destId="{901C3A2C-236C-4A49-A09E-C00D9AD3939B}" srcOrd="5" destOrd="0" presId="urn:microsoft.com/office/officeart/2005/8/layout/vProcess5"/>
    <dgm:cxn modelId="{7ED616C0-E688-4A42-A9B0-482409A013CE}" type="presParOf" srcId="{2B4D0694-0122-D84F-B836-8E13BBA7737A}" destId="{86BBE778-B5DB-D544-A0B0-FAFD967ED289}" srcOrd="6" destOrd="0" presId="urn:microsoft.com/office/officeart/2005/8/layout/vProcess5"/>
    <dgm:cxn modelId="{928C3AFC-C4A4-A546-B5F6-484DA9BB0100}" type="presParOf" srcId="{2B4D0694-0122-D84F-B836-8E13BBA7737A}" destId="{484EE7DE-CA33-404A-AE28-CA42A9508CAE}" srcOrd="7" destOrd="0" presId="urn:microsoft.com/office/officeart/2005/8/layout/vProcess5"/>
    <dgm:cxn modelId="{ECCAC430-47B7-3647-8DE2-2670DA9D5D34}" type="presParOf" srcId="{2B4D0694-0122-D84F-B836-8E13BBA7737A}" destId="{2B22BBEE-088A-9E4A-88AB-CB0C7CB81783}" srcOrd="8" destOrd="0" presId="urn:microsoft.com/office/officeart/2005/8/layout/vProcess5"/>
    <dgm:cxn modelId="{43EB67FE-AD88-664C-BCAD-CEA174F1D0E1}" type="presParOf" srcId="{2B4D0694-0122-D84F-B836-8E13BBA7737A}" destId="{961B3732-A31B-0D4F-8AAC-03AAFFF44E01}" srcOrd="9" destOrd="0" presId="urn:microsoft.com/office/officeart/2005/8/layout/vProcess5"/>
    <dgm:cxn modelId="{2C2D9B42-644E-754D-B6B6-BDFE9DC83101}" type="presParOf" srcId="{2B4D0694-0122-D84F-B836-8E13BBA7737A}" destId="{47441560-8D6C-6D43-A4E8-932B79AC0C83}" srcOrd="10" destOrd="0" presId="urn:microsoft.com/office/officeart/2005/8/layout/vProcess5"/>
    <dgm:cxn modelId="{E527E799-88B0-A04E-B863-31DF924AF550}" type="presParOf" srcId="{2B4D0694-0122-D84F-B836-8E13BBA7737A}" destId="{7BFB0535-88C9-DA4F-9549-5F462ED77A8B}" srcOrd="11" destOrd="0" presId="urn:microsoft.com/office/officeart/2005/8/layout/vProcess5"/>
    <dgm:cxn modelId="{5836EE50-63CB-A94A-B850-798D2F1BEBD3}" type="presParOf" srcId="{2B4D0694-0122-D84F-B836-8E13BBA7737A}" destId="{D9F577EA-4A22-2D45-A4E2-5D42AC4CDCA3}" srcOrd="12" destOrd="0" presId="urn:microsoft.com/office/officeart/2005/8/layout/vProcess5"/>
    <dgm:cxn modelId="{803B800E-F590-0745-90EA-19633076D4AA}" type="presParOf" srcId="{2B4D0694-0122-D84F-B836-8E13BBA7737A}" destId="{0DEE7247-7244-C34F-9AB8-9FB4934B4CCC}" srcOrd="13" destOrd="0" presId="urn:microsoft.com/office/officeart/2005/8/layout/vProcess5"/>
    <dgm:cxn modelId="{C73ED61A-B5C2-E94B-A31D-1FE216369B80}" type="presParOf" srcId="{2B4D0694-0122-D84F-B836-8E13BBA7737A}" destId="{ED950882-3F03-BA4F-8BD4-FE384C16C4A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5294EA-3736-1748-8B66-537077A751D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D80C5A9-3B70-974A-A5A6-2A443A666469}">
      <dgm:prSet/>
      <dgm:spPr/>
      <dgm:t>
        <a:bodyPr/>
        <a:lstStyle/>
        <a:p>
          <a:pPr>
            <a:buFont typeface="Symbol" pitchFamily="2" charset="2"/>
            <a:buChar char=""/>
          </a:pPr>
          <a:r>
            <a:rPr lang="es-ES_tradnl" dirty="0"/>
            <a:t>El hongo ostra representa un importante alimento nutritivo y funcional que puede colaborar en estrategias nacionales para la mejora del estado nutricional y la salud de la población costarricense. </a:t>
          </a:r>
          <a:endParaRPr lang="es-CR" dirty="0"/>
        </a:p>
      </dgm:t>
    </dgm:pt>
    <dgm:pt modelId="{0EC0D29A-89A0-EF44-9119-CB27EA52174A}" type="parTrans" cxnId="{AC657E22-7E97-774B-B94E-1C85FE174C7E}">
      <dgm:prSet/>
      <dgm:spPr/>
      <dgm:t>
        <a:bodyPr/>
        <a:lstStyle/>
        <a:p>
          <a:endParaRPr lang="es-ES"/>
        </a:p>
      </dgm:t>
    </dgm:pt>
    <dgm:pt modelId="{A714529C-20AB-BE44-9655-0A058C5956C2}" type="sibTrans" cxnId="{AC657E22-7E97-774B-B94E-1C85FE174C7E}">
      <dgm:prSet/>
      <dgm:spPr/>
      <dgm:t>
        <a:bodyPr/>
        <a:lstStyle/>
        <a:p>
          <a:endParaRPr lang="es-ES"/>
        </a:p>
      </dgm:t>
    </dgm:pt>
    <dgm:pt modelId="{3F842662-D28C-EE46-B91B-57B95B726EDC}">
      <dgm:prSet/>
      <dgm:spPr/>
      <dgm:t>
        <a:bodyPr/>
        <a:lstStyle/>
        <a:p>
          <a:r>
            <a:rPr lang="es-ES_tradnl" dirty="0"/>
            <a:t>Método de producción de hongo en condiciones empíricas a baja escala para la obtención de muestras</a:t>
          </a:r>
          <a:endParaRPr lang="es-CR" dirty="0"/>
        </a:p>
      </dgm:t>
    </dgm:pt>
    <dgm:pt modelId="{55789036-91AE-0A4A-AFA7-75172AF3672D}" type="parTrans" cxnId="{DB89A07E-F922-6B4B-A515-6FEB0D08FC10}">
      <dgm:prSet/>
      <dgm:spPr/>
      <dgm:t>
        <a:bodyPr/>
        <a:lstStyle/>
        <a:p>
          <a:endParaRPr lang="es-ES"/>
        </a:p>
      </dgm:t>
    </dgm:pt>
    <dgm:pt modelId="{0049E97E-4558-3245-8369-9A223B7CCBB8}" type="sibTrans" cxnId="{DB89A07E-F922-6B4B-A515-6FEB0D08FC10}">
      <dgm:prSet/>
      <dgm:spPr/>
      <dgm:t>
        <a:bodyPr/>
        <a:lstStyle/>
        <a:p>
          <a:endParaRPr lang="es-ES"/>
        </a:p>
      </dgm:t>
    </dgm:pt>
    <dgm:pt modelId="{1F53172A-77B8-1D4A-95DD-E72DF6C71F63}">
      <dgm:prSet/>
      <dgm:spPr/>
      <dgm:t>
        <a:bodyPr/>
        <a:lstStyle/>
        <a:p>
          <a:pPr>
            <a:buFont typeface="Symbol" pitchFamily="2" charset="2"/>
            <a:buChar char=""/>
          </a:pPr>
          <a:r>
            <a:rPr lang="es-ES_tradnl" dirty="0"/>
            <a:t>Metodología de grupos focales - validación de aplicaciones funcionales e información útil para procesos de transferencia en etapas posteriores de investigación.</a:t>
          </a:r>
          <a:endParaRPr lang="es-CR" dirty="0"/>
        </a:p>
      </dgm:t>
    </dgm:pt>
    <dgm:pt modelId="{6E249665-C4C3-2A4C-AAE9-0C1CB2445F50}" type="parTrans" cxnId="{C8F09BB8-CB9C-C549-9B05-A1C622F358F4}">
      <dgm:prSet/>
      <dgm:spPr/>
      <dgm:t>
        <a:bodyPr/>
        <a:lstStyle/>
        <a:p>
          <a:endParaRPr lang="es-ES"/>
        </a:p>
      </dgm:t>
    </dgm:pt>
    <dgm:pt modelId="{F5DDDFC0-C6F1-E84E-B86D-1794A5270E8D}" type="sibTrans" cxnId="{C8F09BB8-CB9C-C549-9B05-A1C622F358F4}">
      <dgm:prSet/>
      <dgm:spPr/>
      <dgm:t>
        <a:bodyPr/>
        <a:lstStyle/>
        <a:p>
          <a:endParaRPr lang="es-ES"/>
        </a:p>
      </dgm:t>
    </dgm:pt>
    <dgm:pt modelId="{00F05580-23C2-FC4B-B38B-9C76B874E097}">
      <dgm:prSet/>
      <dgm:spPr/>
      <dgm:t>
        <a:bodyPr/>
        <a:lstStyle/>
        <a:p>
          <a:r>
            <a:rPr lang="es-ES_tradnl" dirty="0"/>
            <a:t>Actualización de la información para etiqueta nutricional, con el fin de garantizar su confiabilidad y veracidad.</a:t>
          </a:r>
          <a:endParaRPr lang="es-CR" dirty="0"/>
        </a:p>
      </dgm:t>
    </dgm:pt>
    <dgm:pt modelId="{09998C61-10D3-214D-AEE1-E92CE4159C03}" type="parTrans" cxnId="{6E7DB4E4-1EB1-5B4B-86DA-6FC63D1681AB}">
      <dgm:prSet/>
      <dgm:spPr/>
      <dgm:t>
        <a:bodyPr/>
        <a:lstStyle/>
        <a:p>
          <a:endParaRPr lang="es-ES"/>
        </a:p>
      </dgm:t>
    </dgm:pt>
    <dgm:pt modelId="{ACC252E8-3682-3847-9C40-1CE76E8F5593}" type="sibTrans" cxnId="{6E7DB4E4-1EB1-5B4B-86DA-6FC63D1681AB}">
      <dgm:prSet/>
      <dgm:spPr/>
      <dgm:t>
        <a:bodyPr/>
        <a:lstStyle/>
        <a:p>
          <a:endParaRPr lang="es-ES"/>
        </a:p>
      </dgm:t>
    </dgm:pt>
    <dgm:pt modelId="{E054BF7B-49C0-9847-A0B3-470F7D62371A}">
      <dgm:prSet/>
      <dgm:spPr/>
      <dgm:t>
        <a:bodyPr/>
        <a:lstStyle/>
        <a:p>
          <a:pPr>
            <a:buFont typeface="Symbol" pitchFamily="2" charset="2"/>
            <a:buChar char=""/>
          </a:pPr>
          <a:r>
            <a:rPr lang="es-ES_tradnl" dirty="0"/>
            <a:t>Características que determinan sus propiedades: minerales (fósforo, potasio, magnesio, hierro), fibra, aminoácidos esenciales y metabolitos secundarios, bajo contenido de factores </a:t>
          </a:r>
          <a:r>
            <a:rPr lang="es-ES_tradnl" dirty="0" err="1"/>
            <a:t>antinutritivos</a:t>
          </a:r>
          <a:r>
            <a:rPr lang="es-ES_tradnl" dirty="0"/>
            <a:t>. </a:t>
          </a:r>
          <a:endParaRPr lang="es-CR" dirty="0"/>
        </a:p>
      </dgm:t>
    </dgm:pt>
    <dgm:pt modelId="{581B959C-9272-4B46-B39D-38749F169BD1}" type="parTrans" cxnId="{80E85F0B-6D29-9644-B10E-3A4B5F2FF8B2}">
      <dgm:prSet/>
      <dgm:spPr/>
      <dgm:t>
        <a:bodyPr/>
        <a:lstStyle/>
        <a:p>
          <a:endParaRPr lang="es-ES"/>
        </a:p>
      </dgm:t>
    </dgm:pt>
    <dgm:pt modelId="{8BC96222-6E2E-AB40-9FDE-ADDD3CE9988B}" type="sibTrans" cxnId="{80E85F0B-6D29-9644-B10E-3A4B5F2FF8B2}">
      <dgm:prSet/>
      <dgm:spPr/>
      <dgm:t>
        <a:bodyPr/>
        <a:lstStyle/>
        <a:p>
          <a:endParaRPr lang="es-ES"/>
        </a:p>
      </dgm:t>
    </dgm:pt>
    <dgm:pt modelId="{8DF564A5-A4B5-3B45-9B06-2039C8380D5A}" type="pres">
      <dgm:prSet presAssocID="{995294EA-3736-1748-8B66-537077A751D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68BE51-1FE9-3C47-91AE-F0F979DAE9EC}" type="pres">
      <dgm:prSet presAssocID="{0D80C5A9-3B70-974A-A5A6-2A443A666469}" presName="centerShape" presStyleLbl="node0" presStyleIdx="0" presStyleCnt="1"/>
      <dgm:spPr/>
      <dgm:t>
        <a:bodyPr/>
        <a:lstStyle/>
        <a:p>
          <a:endParaRPr lang="es-ES"/>
        </a:p>
      </dgm:t>
    </dgm:pt>
    <dgm:pt modelId="{E127F56A-4E36-0849-8533-8582821B6150}" type="pres">
      <dgm:prSet presAssocID="{581B959C-9272-4B46-B39D-38749F169BD1}" presName="parTrans" presStyleLbl="bgSibTrans2D1" presStyleIdx="0" presStyleCnt="4"/>
      <dgm:spPr/>
      <dgm:t>
        <a:bodyPr/>
        <a:lstStyle/>
        <a:p>
          <a:endParaRPr lang="es-ES"/>
        </a:p>
      </dgm:t>
    </dgm:pt>
    <dgm:pt modelId="{E259FE46-14B0-7A4D-8FEE-838FF991838E}" type="pres">
      <dgm:prSet presAssocID="{E054BF7B-49C0-9847-A0B3-470F7D62371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119FB3-B999-E549-9407-0CAEED821F6B}" type="pres">
      <dgm:prSet presAssocID="{55789036-91AE-0A4A-AFA7-75172AF3672D}" presName="parTrans" presStyleLbl="bgSibTrans2D1" presStyleIdx="1" presStyleCnt="4"/>
      <dgm:spPr/>
      <dgm:t>
        <a:bodyPr/>
        <a:lstStyle/>
        <a:p>
          <a:endParaRPr lang="es-ES"/>
        </a:p>
      </dgm:t>
    </dgm:pt>
    <dgm:pt modelId="{3CC34183-31E4-7344-BDAB-65BF4798253E}" type="pres">
      <dgm:prSet presAssocID="{3F842662-D28C-EE46-B91B-57B95B726ED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CF441F-F0F3-4D46-AD97-C35EB5D3E078}" type="pres">
      <dgm:prSet presAssocID="{6E249665-C4C3-2A4C-AAE9-0C1CB2445F50}" presName="parTrans" presStyleLbl="bgSibTrans2D1" presStyleIdx="2" presStyleCnt="4"/>
      <dgm:spPr/>
      <dgm:t>
        <a:bodyPr/>
        <a:lstStyle/>
        <a:p>
          <a:endParaRPr lang="es-ES"/>
        </a:p>
      </dgm:t>
    </dgm:pt>
    <dgm:pt modelId="{05F349CD-A51F-134C-9456-08C9C064A2E7}" type="pres">
      <dgm:prSet presAssocID="{1F53172A-77B8-1D4A-95DD-E72DF6C71F6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A5E746-F23F-C445-ABB0-E437A6620C97}" type="pres">
      <dgm:prSet presAssocID="{09998C61-10D3-214D-AEE1-E92CE4159C03}" presName="parTrans" presStyleLbl="bgSibTrans2D1" presStyleIdx="3" presStyleCnt="4"/>
      <dgm:spPr/>
      <dgm:t>
        <a:bodyPr/>
        <a:lstStyle/>
        <a:p>
          <a:endParaRPr lang="es-ES"/>
        </a:p>
      </dgm:t>
    </dgm:pt>
    <dgm:pt modelId="{4EB18A6A-97C9-4F41-8690-AD0880969189}" type="pres">
      <dgm:prSet presAssocID="{00F05580-23C2-FC4B-B38B-9C76B874E09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F09BB8-CB9C-C549-9B05-A1C622F358F4}" srcId="{0D80C5A9-3B70-974A-A5A6-2A443A666469}" destId="{1F53172A-77B8-1D4A-95DD-E72DF6C71F63}" srcOrd="2" destOrd="0" parTransId="{6E249665-C4C3-2A4C-AAE9-0C1CB2445F50}" sibTransId="{F5DDDFC0-C6F1-E84E-B86D-1794A5270E8D}"/>
    <dgm:cxn modelId="{80E85F0B-6D29-9644-B10E-3A4B5F2FF8B2}" srcId="{0D80C5A9-3B70-974A-A5A6-2A443A666469}" destId="{E054BF7B-49C0-9847-A0B3-470F7D62371A}" srcOrd="0" destOrd="0" parTransId="{581B959C-9272-4B46-B39D-38749F169BD1}" sibTransId="{8BC96222-6E2E-AB40-9FDE-ADDD3CE9988B}"/>
    <dgm:cxn modelId="{65F4E0EB-1977-C643-B931-2287AD065811}" type="presOf" srcId="{55789036-91AE-0A4A-AFA7-75172AF3672D}" destId="{2E119FB3-B999-E549-9407-0CAEED821F6B}" srcOrd="0" destOrd="0" presId="urn:microsoft.com/office/officeart/2005/8/layout/radial4"/>
    <dgm:cxn modelId="{DB89A07E-F922-6B4B-A515-6FEB0D08FC10}" srcId="{0D80C5A9-3B70-974A-A5A6-2A443A666469}" destId="{3F842662-D28C-EE46-B91B-57B95B726EDC}" srcOrd="1" destOrd="0" parTransId="{55789036-91AE-0A4A-AFA7-75172AF3672D}" sibTransId="{0049E97E-4558-3245-8369-9A223B7CCBB8}"/>
    <dgm:cxn modelId="{F047820A-099E-4546-9DF7-E1E1A9C9B617}" type="presOf" srcId="{0D80C5A9-3B70-974A-A5A6-2A443A666469}" destId="{1F68BE51-1FE9-3C47-91AE-F0F979DAE9EC}" srcOrd="0" destOrd="0" presId="urn:microsoft.com/office/officeart/2005/8/layout/radial4"/>
    <dgm:cxn modelId="{AE10A36D-85D7-E944-BD81-BFC17B93D899}" type="presOf" srcId="{581B959C-9272-4B46-B39D-38749F169BD1}" destId="{E127F56A-4E36-0849-8533-8582821B6150}" srcOrd="0" destOrd="0" presId="urn:microsoft.com/office/officeart/2005/8/layout/radial4"/>
    <dgm:cxn modelId="{E0628C8A-8C17-CD41-9479-D335F16C5507}" type="presOf" srcId="{1F53172A-77B8-1D4A-95DD-E72DF6C71F63}" destId="{05F349CD-A51F-134C-9456-08C9C064A2E7}" srcOrd="0" destOrd="0" presId="urn:microsoft.com/office/officeart/2005/8/layout/radial4"/>
    <dgm:cxn modelId="{0850EDF6-34A3-FB42-B17D-7EA1A905D86A}" type="presOf" srcId="{6E249665-C4C3-2A4C-AAE9-0C1CB2445F50}" destId="{EACF441F-F0F3-4D46-AD97-C35EB5D3E078}" srcOrd="0" destOrd="0" presId="urn:microsoft.com/office/officeart/2005/8/layout/radial4"/>
    <dgm:cxn modelId="{79A941FC-6CD2-4F47-BE7C-E0ED6E92B001}" type="presOf" srcId="{3F842662-D28C-EE46-B91B-57B95B726EDC}" destId="{3CC34183-31E4-7344-BDAB-65BF4798253E}" srcOrd="0" destOrd="0" presId="urn:microsoft.com/office/officeart/2005/8/layout/radial4"/>
    <dgm:cxn modelId="{542BF959-B83E-3940-9C08-54881BD7C5B7}" type="presOf" srcId="{995294EA-3736-1748-8B66-537077A751DC}" destId="{8DF564A5-A4B5-3B45-9B06-2039C8380D5A}" srcOrd="0" destOrd="0" presId="urn:microsoft.com/office/officeart/2005/8/layout/radial4"/>
    <dgm:cxn modelId="{6E7DB4E4-1EB1-5B4B-86DA-6FC63D1681AB}" srcId="{0D80C5A9-3B70-974A-A5A6-2A443A666469}" destId="{00F05580-23C2-FC4B-B38B-9C76B874E097}" srcOrd="3" destOrd="0" parTransId="{09998C61-10D3-214D-AEE1-E92CE4159C03}" sibTransId="{ACC252E8-3682-3847-9C40-1CE76E8F5593}"/>
    <dgm:cxn modelId="{4EDCEBAF-21D5-8745-A5CA-C460114F1CF6}" type="presOf" srcId="{00F05580-23C2-FC4B-B38B-9C76B874E097}" destId="{4EB18A6A-97C9-4F41-8690-AD0880969189}" srcOrd="0" destOrd="0" presId="urn:microsoft.com/office/officeart/2005/8/layout/radial4"/>
    <dgm:cxn modelId="{AC657E22-7E97-774B-B94E-1C85FE174C7E}" srcId="{995294EA-3736-1748-8B66-537077A751DC}" destId="{0D80C5A9-3B70-974A-A5A6-2A443A666469}" srcOrd="0" destOrd="0" parTransId="{0EC0D29A-89A0-EF44-9119-CB27EA52174A}" sibTransId="{A714529C-20AB-BE44-9655-0A058C5956C2}"/>
    <dgm:cxn modelId="{E8273860-8986-724E-B41E-FBC1F6E17120}" type="presOf" srcId="{09998C61-10D3-214D-AEE1-E92CE4159C03}" destId="{92A5E746-F23F-C445-ABB0-E437A6620C97}" srcOrd="0" destOrd="0" presId="urn:microsoft.com/office/officeart/2005/8/layout/radial4"/>
    <dgm:cxn modelId="{51542F57-14F1-D748-9FF2-06DB5FC20EF9}" type="presOf" srcId="{E054BF7B-49C0-9847-A0B3-470F7D62371A}" destId="{E259FE46-14B0-7A4D-8FEE-838FF991838E}" srcOrd="0" destOrd="0" presId="urn:microsoft.com/office/officeart/2005/8/layout/radial4"/>
    <dgm:cxn modelId="{F0F53374-32DC-7E47-A983-E583C15EF007}" type="presParOf" srcId="{8DF564A5-A4B5-3B45-9B06-2039C8380D5A}" destId="{1F68BE51-1FE9-3C47-91AE-F0F979DAE9EC}" srcOrd="0" destOrd="0" presId="urn:microsoft.com/office/officeart/2005/8/layout/radial4"/>
    <dgm:cxn modelId="{F09738D1-E8E1-B948-9DD5-AE05C73136AF}" type="presParOf" srcId="{8DF564A5-A4B5-3B45-9B06-2039C8380D5A}" destId="{E127F56A-4E36-0849-8533-8582821B6150}" srcOrd="1" destOrd="0" presId="urn:microsoft.com/office/officeart/2005/8/layout/radial4"/>
    <dgm:cxn modelId="{E83EA6C0-5636-4C4F-A557-869F5C4BAB9B}" type="presParOf" srcId="{8DF564A5-A4B5-3B45-9B06-2039C8380D5A}" destId="{E259FE46-14B0-7A4D-8FEE-838FF991838E}" srcOrd="2" destOrd="0" presId="urn:microsoft.com/office/officeart/2005/8/layout/radial4"/>
    <dgm:cxn modelId="{837DDD0C-30C7-3D48-AE64-C1228FB8E221}" type="presParOf" srcId="{8DF564A5-A4B5-3B45-9B06-2039C8380D5A}" destId="{2E119FB3-B999-E549-9407-0CAEED821F6B}" srcOrd="3" destOrd="0" presId="urn:microsoft.com/office/officeart/2005/8/layout/radial4"/>
    <dgm:cxn modelId="{D5418F3A-3DA7-F246-BCC5-3A6E12AAA26D}" type="presParOf" srcId="{8DF564A5-A4B5-3B45-9B06-2039C8380D5A}" destId="{3CC34183-31E4-7344-BDAB-65BF4798253E}" srcOrd="4" destOrd="0" presId="urn:microsoft.com/office/officeart/2005/8/layout/radial4"/>
    <dgm:cxn modelId="{A5961D59-6CF2-7A40-8AA7-95C1750BD9EB}" type="presParOf" srcId="{8DF564A5-A4B5-3B45-9B06-2039C8380D5A}" destId="{EACF441F-F0F3-4D46-AD97-C35EB5D3E078}" srcOrd="5" destOrd="0" presId="urn:microsoft.com/office/officeart/2005/8/layout/radial4"/>
    <dgm:cxn modelId="{445596BF-2173-BA45-A42B-36A94E2E4EA9}" type="presParOf" srcId="{8DF564A5-A4B5-3B45-9B06-2039C8380D5A}" destId="{05F349CD-A51F-134C-9456-08C9C064A2E7}" srcOrd="6" destOrd="0" presId="urn:microsoft.com/office/officeart/2005/8/layout/radial4"/>
    <dgm:cxn modelId="{BB6B7899-83CB-7F45-802D-2C3FB6326BD8}" type="presParOf" srcId="{8DF564A5-A4B5-3B45-9B06-2039C8380D5A}" destId="{92A5E746-F23F-C445-ABB0-E437A6620C97}" srcOrd="7" destOrd="0" presId="urn:microsoft.com/office/officeart/2005/8/layout/radial4"/>
    <dgm:cxn modelId="{E6265B3F-F481-7B4F-AA90-9D18AAF79F8E}" type="presParOf" srcId="{8DF564A5-A4B5-3B45-9B06-2039C8380D5A}" destId="{4EB18A6A-97C9-4F41-8690-AD0880969189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227E426-0DC0-F749-8ECF-246D9AA18F4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88EACDD-31DA-EC46-A71B-308982A8B57C}">
      <dgm:prSet custT="1"/>
      <dgm:spPr/>
      <dgm:t>
        <a:bodyPr/>
        <a:lstStyle/>
        <a:p>
          <a:pPr algn="ctr"/>
          <a:r>
            <a:rPr lang="es-ES" sz="1800" dirty="0"/>
            <a:t>Estrategias para canalización de recursos.</a:t>
          </a:r>
          <a:endParaRPr lang="es-CR" sz="1800" dirty="0"/>
        </a:p>
      </dgm:t>
    </dgm:pt>
    <dgm:pt modelId="{3396FDED-3B93-9644-8EF9-2BBE632DEF99}" type="parTrans" cxnId="{B012089A-70FF-6744-AAED-4E24CC8F89D8}">
      <dgm:prSet/>
      <dgm:spPr/>
      <dgm:t>
        <a:bodyPr/>
        <a:lstStyle/>
        <a:p>
          <a:endParaRPr lang="es-ES" sz="2400"/>
        </a:p>
      </dgm:t>
    </dgm:pt>
    <dgm:pt modelId="{D8852BA4-6B47-BB4D-994C-26252C94813A}" type="sibTrans" cxnId="{B012089A-70FF-6744-AAED-4E24CC8F89D8}">
      <dgm:prSet/>
      <dgm:spPr/>
      <dgm:t>
        <a:bodyPr/>
        <a:lstStyle/>
        <a:p>
          <a:endParaRPr lang="es-ES" sz="2400"/>
        </a:p>
      </dgm:t>
    </dgm:pt>
    <dgm:pt modelId="{D6BA8CB7-7305-9C43-80AF-E2983E034FBE}">
      <dgm:prSet custT="1"/>
      <dgm:spPr/>
      <dgm:t>
        <a:bodyPr/>
        <a:lstStyle/>
        <a:p>
          <a:pPr algn="ctr"/>
          <a:r>
            <a:rPr lang="es-ES" sz="1800" dirty="0"/>
            <a:t>Condiciones para producción de muestras para análisis.</a:t>
          </a:r>
          <a:endParaRPr lang="es-CR" sz="1800" dirty="0"/>
        </a:p>
      </dgm:t>
    </dgm:pt>
    <dgm:pt modelId="{2FC02AC7-332C-144C-B972-FD52FFF5D9D7}" type="parTrans" cxnId="{7F39BCD3-960B-FD44-B9D8-6F24B6E80596}">
      <dgm:prSet/>
      <dgm:spPr/>
      <dgm:t>
        <a:bodyPr/>
        <a:lstStyle/>
        <a:p>
          <a:endParaRPr lang="es-ES"/>
        </a:p>
      </dgm:t>
    </dgm:pt>
    <dgm:pt modelId="{40760B10-D9EB-5646-82C5-D1E099474530}" type="sibTrans" cxnId="{7F39BCD3-960B-FD44-B9D8-6F24B6E80596}">
      <dgm:prSet/>
      <dgm:spPr/>
      <dgm:t>
        <a:bodyPr/>
        <a:lstStyle/>
        <a:p>
          <a:endParaRPr lang="es-ES"/>
        </a:p>
      </dgm:t>
    </dgm:pt>
    <dgm:pt modelId="{28A2930C-A7CD-E74D-8968-B12C0FC267BD}">
      <dgm:prSet custT="1"/>
      <dgm:spPr/>
      <dgm:t>
        <a:bodyPr/>
        <a:lstStyle/>
        <a:p>
          <a:pPr algn="ctr"/>
          <a:r>
            <a:rPr lang="es-ES" sz="1800" dirty="0"/>
            <a:t>Re-entrenamiento de panel sensorial </a:t>
          </a:r>
          <a:endParaRPr lang="es-CR" sz="1800" dirty="0"/>
        </a:p>
      </dgm:t>
    </dgm:pt>
    <dgm:pt modelId="{50B5740C-EBD5-8547-9772-EBE54F1BC739}" type="parTrans" cxnId="{62AD0AD2-3171-FE4A-9071-314CC4901C16}">
      <dgm:prSet/>
      <dgm:spPr/>
      <dgm:t>
        <a:bodyPr/>
        <a:lstStyle/>
        <a:p>
          <a:endParaRPr lang="es-ES"/>
        </a:p>
      </dgm:t>
    </dgm:pt>
    <dgm:pt modelId="{32B95888-629B-8C43-BA5C-98034E5ACF65}" type="sibTrans" cxnId="{62AD0AD2-3171-FE4A-9071-314CC4901C16}">
      <dgm:prSet/>
      <dgm:spPr/>
      <dgm:t>
        <a:bodyPr/>
        <a:lstStyle/>
        <a:p>
          <a:endParaRPr lang="es-ES"/>
        </a:p>
      </dgm:t>
    </dgm:pt>
    <dgm:pt modelId="{2DC69B50-C14E-E543-BF87-7A4DD3C4890F}" type="pres">
      <dgm:prSet presAssocID="{1227E426-0DC0-F749-8ECF-246D9AA18F4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833A29D-1A10-494E-9AB0-44FCC39264EC}" type="pres">
      <dgm:prSet presAssocID="{F88EACDD-31DA-EC46-A71B-308982A8B57C}" presName="circ1" presStyleLbl="vennNode1" presStyleIdx="0" presStyleCnt="3"/>
      <dgm:spPr/>
      <dgm:t>
        <a:bodyPr/>
        <a:lstStyle/>
        <a:p>
          <a:endParaRPr lang="es-ES"/>
        </a:p>
      </dgm:t>
    </dgm:pt>
    <dgm:pt modelId="{F305724C-08B1-FB40-A033-851C2FC5887D}" type="pres">
      <dgm:prSet presAssocID="{F88EACDD-31DA-EC46-A71B-308982A8B57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AAA4AA-798B-0846-9078-BF4608DC0FF9}" type="pres">
      <dgm:prSet presAssocID="{D6BA8CB7-7305-9C43-80AF-E2983E034FBE}" presName="circ2" presStyleLbl="vennNode1" presStyleIdx="1" presStyleCnt="3"/>
      <dgm:spPr/>
      <dgm:t>
        <a:bodyPr/>
        <a:lstStyle/>
        <a:p>
          <a:endParaRPr lang="es-ES"/>
        </a:p>
      </dgm:t>
    </dgm:pt>
    <dgm:pt modelId="{10D5759D-CD22-FF49-9DCC-6156870EDD5B}" type="pres">
      <dgm:prSet presAssocID="{D6BA8CB7-7305-9C43-80AF-E2983E034FB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3D8ECE-7E07-2F45-AA6D-F82D1379A42B}" type="pres">
      <dgm:prSet presAssocID="{28A2930C-A7CD-E74D-8968-B12C0FC267BD}" presName="circ3" presStyleLbl="vennNode1" presStyleIdx="2" presStyleCnt="3"/>
      <dgm:spPr/>
      <dgm:t>
        <a:bodyPr/>
        <a:lstStyle/>
        <a:p>
          <a:endParaRPr lang="es-ES"/>
        </a:p>
      </dgm:t>
    </dgm:pt>
    <dgm:pt modelId="{511ED834-7EE5-DF4C-97C8-E9297A856101}" type="pres">
      <dgm:prSet presAssocID="{28A2930C-A7CD-E74D-8968-B12C0FC267B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67AEA72-2747-C743-B40B-0158065CEB07}" type="presOf" srcId="{D6BA8CB7-7305-9C43-80AF-E2983E034FBE}" destId="{10D5759D-CD22-FF49-9DCC-6156870EDD5B}" srcOrd="1" destOrd="0" presId="urn:microsoft.com/office/officeart/2005/8/layout/venn1"/>
    <dgm:cxn modelId="{8AAB7193-9418-0C47-80B0-5CD6C6240BEC}" type="presOf" srcId="{1227E426-0DC0-F749-8ECF-246D9AA18F47}" destId="{2DC69B50-C14E-E543-BF87-7A4DD3C4890F}" srcOrd="0" destOrd="0" presId="urn:microsoft.com/office/officeart/2005/8/layout/venn1"/>
    <dgm:cxn modelId="{62AD0AD2-3171-FE4A-9071-314CC4901C16}" srcId="{1227E426-0DC0-F749-8ECF-246D9AA18F47}" destId="{28A2930C-A7CD-E74D-8968-B12C0FC267BD}" srcOrd="2" destOrd="0" parTransId="{50B5740C-EBD5-8547-9772-EBE54F1BC739}" sibTransId="{32B95888-629B-8C43-BA5C-98034E5ACF65}"/>
    <dgm:cxn modelId="{1B5D3035-1F44-1447-A8CF-7F47B4CE081B}" type="presOf" srcId="{28A2930C-A7CD-E74D-8968-B12C0FC267BD}" destId="{8D3D8ECE-7E07-2F45-AA6D-F82D1379A42B}" srcOrd="0" destOrd="0" presId="urn:microsoft.com/office/officeart/2005/8/layout/venn1"/>
    <dgm:cxn modelId="{3F820C75-BF65-C649-B0A7-C8EF2BECF465}" type="presOf" srcId="{D6BA8CB7-7305-9C43-80AF-E2983E034FBE}" destId="{E2AAA4AA-798B-0846-9078-BF4608DC0FF9}" srcOrd="0" destOrd="0" presId="urn:microsoft.com/office/officeart/2005/8/layout/venn1"/>
    <dgm:cxn modelId="{7F39BCD3-960B-FD44-B9D8-6F24B6E80596}" srcId="{1227E426-0DC0-F749-8ECF-246D9AA18F47}" destId="{D6BA8CB7-7305-9C43-80AF-E2983E034FBE}" srcOrd="1" destOrd="0" parTransId="{2FC02AC7-332C-144C-B972-FD52FFF5D9D7}" sibTransId="{40760B10-D9EB-5646-82C5-D1E099474530}"/>
    <dgm:cxn modelId="{B01ED10B-23B2-AB45-8576-AE662EBA0E20}" type="presOf" srcId="{28A2930C-A7CD-E74D-8968-B12C0FC267BD}" destId="{511ED834-7EE5-DF4C-97C8-E9297A856101}" srcOrd="1" destOrd="0" presId="urn:microsoft.com/office/officeart/2005/8/layout/venn1"/>
    <dgm:cxn modelId="{7DEA2B5D-46CD-7742-811B-65704F5D0B2A}" type="presOf" srcId="{F88EACDD-31DA-EC46-A71B-308982A8B57C}" destId="{0833A29D-1A10-494E-9AB0-44FCC39264EC}" srcOrd="0" destOrd="0" presId="urn:microsoft.com/office/officeart/2005/8/layout/venn1"/>
    <dgm:cxn modelId="{B012089A-70FF-6744-AAED-4E24CC8F89D8}" srcId="{1227E426-0DC0-F749-8ECF-246D9AA18F47}" destId="{F88EACDD-31DA-EC46-A71B-308982A8B57C}" srcOrd="0" destOrd="0" parTransId="{3396FDED-3B93-9644-8EF9-2BBE632DEF99}" sibTransId="{D8852BA4-6B47-BB4D-994C-26252C94813A}"/>
    <dgm:cxn modelId="{1282627D-3B19-4D46-8208-8DF6F87717A7}" type="presOf" srcId="{F88EACDD-31DA-EC46-A71B-308982A8B57C}" destId="{F305724C-08B1-FB40-A033-851C2FC5887D}" srcOrd="1" destOrd="0" presId="urn:microsoft.com/office/officeart/2005/8/layout/venn1"/>
    <dgm:cxn modelId="{5E94E44C-F992-5A4E-A9A4-054D595B3C34}" type="presParOf" srcId="{2DC69B50-C14E-E543-BF87-7A4DD3C4890F}" destId="{0833A29D-1A10-494E-9AB0-44FCC39264EC}" srcOrd="0" destOrd="0" presId="urn:microsoft.com/office/officeart/2005/8/layout/venn1"/>
    <dgm:cxn modelId="{D497EA5F-D625-3246-9A6E-51A2BF8382D2}" type="presParOf" srcId="{2DC69B50-C14E-E543-BF87-7A4DD3C4890F}" destId="{F305724C-08B1-FB40-A033-851C2FC5887D}" srcOrd="1" destOrd="0" presId="urn:microsoft.com/office/officeart/2005/8/layout/venn1"/>
    <dgm:cxn modelId="{FBB8B767-5F73-8741-92CF-466C80ECAEF5}" type="presParOf" srcId="{2DC69B50-C14E-E543-BF87-7A4DD3C4890F}" destId="{E2AAA4AA-798B-0846-9078-BF4608DC0FF9}" srcOrd="2" destOrd="0" presId="urn:microsoft.com/office/officeart/2005/8/layout/venn1"/>
    <dgm:cxn modelId="{8B7E1A0E-E4FB-C04F-9338-8F3AB39C1814}" type="presParOf" srcId="{2DC69B50-C14E-E543-BF87-7A4DD3C4890F}" destId="{10D5759D-CD22-FF49-9DCC-6156870EDD5B}" srcOrd="3" destOrd="0" presId="urn:microsoft.com/office/officeart/2005/8/layout/venn1"/>
    <dgm:cxn modelId="{0C0499AC-7535-F542-8089-0DEF1C68ACB2}" type="presParOf" srcId="{2DC69B50-C14E-E543-BF87-7A4DD3C4890F}" destId="{8D3D8ECE-7E07-2F45-AA6D-F82D1379A42B}" srcOrd="4" destOrd="0" presId="urn:microsoft.com/office/officeart/2005/8/layout/venn1"/>
    <dgm:cxn modelId="{4F58FE88-8F4E-8D43-8944-A5F0E7FB64DD}" type="presParOf" srcId="{2DC69B50-C14E-E543-BF87-7A4DD3C4890F}" destId="{511ED834-7EE5-DF4C-97C8-E9297A85610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7A7BA-E616-49C2-96A0-753522F791CD}">
      <dsp:nvSpPr>
        <dsp:cNvPr id="0" name=""/>
        <dsp:cNvSpPr/>
      </dsp:nvSpPr>
      <dsp:spPr>
        <a:xfrm>
          <a:off x="760128" y="376115"/>
          <a:ext cx="814266" cy="81426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46290-4834-4C84-8C09-4816C978E645}">
      <dsp:nvSpPr>
        <dsp:cNvPr id="0" name=""/>
        <dsp:cNvSpPr/>
      </dsp:nvSpPr>
      <dsp:spPr>
        <a:xfrm>
          <a:off x="4023" y="1383250"/>
          <a:ext cx="2326475" cy="884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s-ES_tradnl" sz="2000" kern="1200" dirty="0">
              <a:latin typeface="Arial" panose="020B0604020202020204" pitchFamily="34" charset="0"/>
              <a:cs typeface="Arial" panose="020B0604020202020204" pitchFamily="34" charset="0"/>
            </a:rPr>
            <a:t>Problemáticas mundiales:</a:t>
          </a:r>
          <a:endParaRPr lang="es-CR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3" y="1383250"/>
        <a:ext cx="2326475" cy="884197"/>
      </dsp:txXfrm>
    </dsp:sp>
    <dsp:sp modelId="{B0617956-056F-4100-B414-0E8B67856253}">
      <dsp:nvSpPr>
        <dsp:cNvPr id="0" name=""/>
        <dsp:cNvSpPr/>
      </dsp:nvSpPr>
      <dsp:spPr>
        <a:xfrm>
          <a:off x="4023" y="2357154"/>
          <a:ext cx="2326475" cy="2504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>
              <a:latin typeface="Arial" panose="020B0604020202020204" pitchFamily="34" charset="0"/>
              <a:cs typeface="Arial" panose="020B0604020202020204" pitchFamily="34" charset="0"/>
            </a:rPr>
            <a:t>Crisis energética, el deterioro del ambiente y el acusado crecimiento demográfico</a:t>
          </a:r>
          <a:endParaRPr lang="es-CR" sz="16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>
              <a:latin typeface="Arial" panose="020B0604020202020204" pitchFamily="34" charset="0"/>
              <a:cs typeface="Arial" panose="020B0604020202020204" pitchFamily="34" charset="0"/>
            </a:rPr>
            <a:t>Importancia de producir alimentos de calidad nutricional, siempre que su producción no ocasione un riesgo contaminante. </a:t>
          </a:r>
          <a:endParaRPr lang="es-CR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3" y="2357154"/>
        <a:ext cx="2326475" cy="2504278"/>
      </dsp:txXfrm>
    </dsp:sp>
    <dsp:sp modelId="{4826AE4A-8C9E-4E6D-BA7F-B6372F9DD9B0}">
      <dsp:nvSpPr>
        <dsp:cNvPr id="0" name=""/>
        <dsp:cNvSpPr/>
      </dsp:nvSpPr>
      <dsp:spPr>
        <a:xfrm>
          <a:off x="3688777" y="370716"/>
          <a:ext cx="814266" cy="81426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F6994-7303-4EB0-BE5C-B967C5CA914D}">
      <dsp:nvSpPr>
        <dsp:cNvPr id="0" name=""/>
        <dsp:cNvSpPr/>
      </dsp:nvSpPr>
      <dsp:spPr>
        <a:xfrm>
          <a:off x="2932673" y="1377851"/>
          <a:ext cx="2326475" cy="884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s-ES_tradnl" sz="2000" kern="1200">
              <a:latin typeface="Arial" panose="020B0604020202020204" pitchFamily="34" charset="0"/>
              <a:cs typeface="Arial" panose="020B0604020202020204" pitchFamily="34" charset="0"/>
            </a:rPr>
            <a:t>Región Huetar Norte de Costa Rica:</a:t>
          </a:r>
          <a:endParaRPr lang="es-CR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32673" y="1377851"/>
        <a:ext cx="2326475" cy="884197"/>
      </dsp:txXfrm>
    </dsp:sp>
    <dsp:sp modelId="{28367A1C-FD37-4B56-B695-E46B2D67D2BE}">
      <dsp:nvSpPr>
        <dsp:cNvPr id="0" name=""/>
        <dsp:cNvSpPr/>
      </dsp:nvSpPr>
      <dsp:spPr>
        <a:xfrm>
          <a:off x="2737632" y="2340958"/>
          <a:ext cx="2716556" cy="25258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>
              <a:latin typeface="Arial" panose="020B0604020202020204" pitchFamily="34" charset="0"/>
              <a:cs typeface="Arial" panose="020B0604020202020204" pitchFamily="34" charset="0"/>
            </a:rPr>
            <a:t>Intensa producción de piña</a:t>
          </a:r>
          <a:endParaRPr lang="es-CR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>
              <a:latin typeface="Arial" panose="020B0604020202020204" pitchFamily="34" charset="0"/>
              <a:cs typeface="Arial" panose="020B0604020202020204" pitchFamily="34" charset="0"/>
            </a:rPr>
            <a:t>Búsqueda de alternativas innovadoras para la gestión y aprovechamiento de los residuos</a:t>
          </a:r>
          <a:endParaRPr lang="es-CR" sz="16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>
              <a:latin typeface="Arial" panose="020B0604020202020204" pitchFamily="34" charset="0"/>
              <a:cs typeface="Arial" panose="020B0604020202020204" pitchFamily="34" charset="0"/>
            </a:rPr>
            <a:t>Tendencias mundiales:  desarrollo y producción sostenibles</a:t>
          </a:r>
          <a:endParaRPr lang="es-CR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>
              <a:latin typeface="Arial" panose="020B0604020202020204" pitchFamily="34" charset="0"/>
              <a:cs typeface="Arial" panose="020B0604020202020204" pitchFamily="34" charset="0"/>
            </a:rPr>
            <a:t>Armonía con el ambiente</a:t>
          </a:r>
          <a:endParaRPr lang="es-CR" sz="16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>
              <a:latin typeface="Arial" panose="020B0604020202020204" pitchFamily="34" charset="0"/>
              <a:cs typeface="Arial" panose="020B0604020202020204" pitchFamily="34" charset="0"/>
            </a:rPr>
            <a:t>Propiciar el bienestar social y económico. </a:t>
          </a:r>
          <a:endParaRPr lang="es-CR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37632" y="2340958"/>
        <a:ext cx="2716556" cy="2525873"/>
      </dsp:txXfrm>
    </dsp:sp>
    <dsp:sp modelId="{5BBB43A7-F8F6-42AB-A34A-9781C15461B3}">
      <dsp:nvSpPr>
        <dsp:cNvPr id="0" name=""/>
        <dsp:cNvSpPr/>
      </dsp:nvSpPr>
      <dsp:spPr>
        <a:xfrm>
          <a:off x="6617426" y="376115"/>
          <a:ext cx="814266" cy="814266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1D7C69-DFD6-4FDE-A65E-D68CF5A374B1}">
      <dsp:nvSpPr>
        <dsp:cNvPr id="0" name=""/>
        <dsp:cNvSpPr/>
      </dsp:nvSpPr>
      <dsp:spPr>
        <a:xfrm>
          <a:off x="5861322" y="1383250"/>
          <a:ext cx="2326475" cy="884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s-ES_tradnl" sz="2000" kern="1200" dirty="0">
              <a:latin typeface="Arial" panose="020B0604020202020204" pitchFamily="34" charset="0"/>
              <a:cs typeface="Arial" panose="020B0604020202020204" pitchFamily="34" charset="0"/>
            </a:rPr>
            <a:t>Cultivo de hongos comestibles:</a:t>
          </a:r>
          <a:endParaRPr lang="es-CR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61322" y="1383250"/>
        <a:ext cx="2326475" cy="884197"/>
      </dsp:txXfrm>
    </dsp:sp>
    <dsp:sp modelId="{CD260FF8-9F9B-45E4-915E-0C6001C25F67}">
      <dsp:nvSpPr>
        <dsp:cNvPr id="0" name=""/>
        <dsp:cNvSpPr/>
      </dsp:nvSpPr>
      <dsp:spPr>
        <a:xfrm>
          <a:off x="5861322" y="2357154"/>
          <a:ext cx="2326475" cy="2504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>
              <a:latin typeface="Arial" panose="020B0604020202020204" pitchFamily="34" charset="0"/>
              <a:cs typeface="Arial" panose="020B0604020202020204" pitchFamily="34" charset="0"/>
            </a:rPr>
            <a:t>Opción importante como alimento nutritivo de alta calidad</a:t>
          </a:r>
          <a:endParaRPr lang="es-CR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>
              <a:latin typeface="Arial" panose="020B0604020202020204" pitchFamily="34" charset="0"/>
              <a:cs typeface="Arial" panose="020B0604020202020204" pitchFamily="34" charset="0"/>
            </a:rPr>
            <a:t>Aprovecha de forma innovadora los recursos derivados de agroindustrias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>
              <a:latin typeface="Arial" panose="020B0604020202020204" pitchFamily="34" charset="0"/>
              <a:cs typeface="Arial" panose="020B0604020202020204" pitchFamily="34" charset="0"/>
            </a:rPr>
            <a:t>Estudios previos en poscosecha y caracterización UTN</a:t>
          </a:r>
          <a:endParaRPr lang="es-C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61322" y="2357154"/>
        <a:ext cx="2326475" cy="2504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74283-EE66-1248-8EC4-35C869E6A4E3}">
      <dsp:nvSpPr>
        <dsp:cNvPr id="0" name=""/>
        <dsp:cNvSpPr/>
      </dsp:nvSpPr>
      <dsp:spPr>
        <a:xfrm>
          <a:off x="0" y="107388"/>
          <a:ext cx="8496944" cy="1216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/>
            <a:t>Beneficios de estimar el valor nutricional y propiedades funcionales del hongo ostra, obtenido a partir de residuos de la actividad piñera – ámbito científico, social y económico</a:t>
          </a:r>
          <a:endParaRPr lang="es-CR" sz="1800" kern="1200" dirty="0"/>
        </a:p>
      </dsp:txBody>
      <dsp:txXfrm>
        <a:off x="59399" y="166787"/>
        <a:ext cx="8378146" cy="1098002"/>
      </dsp:txXfrm>
    </dsp:sp>
    <dsp:sp modelId="{9779B7C6-CB0A-6B45-A01E-092D23EFC0DD}">
      <dsp:nvSpPr>
        <dsp:cNvPr id="0" name=""/>
        <dsp:cNvSpPr/>
      </dsp:nvSpPr>
      <dsp:spPr>
        <a:xfrm>
          <a:off x="0" y="1324188"/>
          <a:ext cx="8496944" cy="3565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77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800" kern="1200" dirty="0"/>
            <a:t>Promover la mejora del estado nutricional de los consumidores</a:t>
          </a:r>
          <a:endParaRPr lang="es-C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800" kern="1200" dirty="0"/>
            <a:t>Confiabilidad y veracidad del etiquetado</a:t>
          </a:r>
          <a:endParaRPr lang="es-C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800" kern="1200" dirty="0"/>
            <a:t>Identificar oportunidades de comercialización y mercadeo</a:t>
          </a:r>
          <a:endParaRPr lang="es-C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800" kern="1200" dirty="0"/>
            <a:t>Proponer alternativas de uso del hongo ostra como parte de la gastronomía y oferta de alimentación saludables.</a:t>
          </a:r>
          <a:endParaRPr lang="es-C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800" kern="1200" dirty="0"/>
            <a:t>Tendencia a nivel nacional e internacional para la mejora de la salud y el logro del bienestar de la población</a:t>
          </a:r>
          <a:endParaRPr lang="es-C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R" sz="1800" kern="1200" dirty="0"/>
            <a:t>Objetivos de Desarrollo Sostenible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800" kern="1200" dirty="0"/>
            <a:t>Plan Nacional de Gastronomía Sostenible y Saludable</a:t>
          </a:r>
          <a:endParaRPr lang="es-C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800" kern="1200" dirty="0"/>
            <a:t>Plan Nacional para la Reducción del Consumo de Sal / Sodio en la población de Costa Rica 2011-2021</a:t>
          </a:r>
          <a:endParaRPr lang="es-C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800" kern="1200" dirty="0"/>
            <a:t>Política Nacional de Seguridad Alimentaria y Nutricional.  </a:t>
          </a:r>
          <a:endParaRPr lang="es-CR" sz="1800" kern="1200" dirty="0"/>
        </a:p>
      </dsp:txBody>
      <dsp:txXfrm>
        <a:off x="0" y="1324188"/>
        <a:ext cx="8496944" cy="35655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75E7D-2184-B344-86CA-EE019879A1BE}">
      <dsp:nvSpPr>
        <dsp:cNvPr id="0" name=""/>
        <dsp:cNvSpPr/>
      </dsp:nvSpPr>
      <dsp:spPr>
        <a:xfrm>
          <a:off x="0" y="0"/>
          <a:ext cx="6336792" cy="8813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R" sz="2000" kern="1200" dirty="0"/>
            <a:t>Ampliación del estado del arte sobre composición nutricional y selección de análisis a realizar según viabilidad en laboratorios.</a:t>
          </a:r>
          <a:endParaRPr lang="es-ES" sz="2000" kern="1200" dirty="0"/>
        </a:p>
      </dsp:txBody>
      <dsp:txXfrm>
        <a:off x="25815" y="25815"/>
        <a:ext cx="5282594" cy="829747"/>
      </dsp:txXfrm>
    </dsp:sp>
    <dsp:sp modelId="{64AA7816-CB70-C445-8795-AF7A7050468B}">
      <dsp:nvSpPr>
        <dsp:cNvPr id="0" name=""/>
        <dsp:cNvSpPr/>
      </dsp:nvSpPr>
      <dsp:spPr>
        <a:xfrm>
          <a:off x="473202" y="1003791"/>
          <a:ext cx="6336792" cy="8813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R" sz="2000" kern="1200" dirty="0"/>
            <a:t>Validación del diseño experimental del ensayo de producción y ejecución.</a:t>
          </a:r>
          <a:endParaRPr lang="es-ES" sz="2000" kern="1200" dirty="0"/>
        </a:p>
      </dsp:txBody>
      <dsp:txXfrm>
        <a:off x="499017" y="1029606"/>
        <a:ext cx="5239064" cy="829747"/>
      </dsp:txXfrm>
    </dsp:sp>
    <dsp:sp modelId="{C1B73BC6-4F6C-0E4F-BBB3-BD6A33226CF0}">
      <dsp:nvSpPr>
        <dsp:cNvPr id="0" name=""/>
        <dsp:cNvSpPr/>
      </dsp:nvSpPr>
      <dsp:spPr>
        <a:xfrm>
          <a:off x="946404" y="2007583"/>
          <a:ext cx="6336792" cy="8813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R" sz="2000" kern="1200" dirty="0"/>
            <a:t>Análisis nutricional del hongo ostra mínimamente procesado.</a:t>
          </a:r>
          <a:endParaRPr lang="es-ES" sz="2000" kern="1200" dirty="0"/>
        </a:p>
      </dsp:txBody>
      <dsp:txXfrm>
        <a:off x="972219" y="2033398"/>
        <a:ext cx="5239064" cy="829747"/>
      </dsp:txXfrm>
    </dsp:sp>
    <dsp:sp modelId="{E022A8AC-3022-DF4B-B24D-AC4C9A58470A}">
      <dsp:nvSpPr>
        <dsp:cNvPr id="0" name=""/>
        <dsp:cNvSpPr/>
      </dsp:nvSpPr>
      <dsp:spPr>
        <a:xfrm>
          <a:off x="1419605" y="3011374"/>
          <a:ext cx="6336792" cy="8813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R" sz="2000" kern="1200" dirty="0"/>
            <a:t>Estimación de propiedades funcionales del hongo ostra según teoría y resultados experimentales. </a:t>
          </a:r>
        </a:p>
      </dsp:txBody>
      <dsp:txXfrm>
        <a:off x="1445420" y="3037189"/>
        <a:ext cx="5239064" cy="829747"/>
      </dsp:txXfrm>
    </dsp:sp>
    <dsp:sp modelId="{901C3A2C-236C-4A49-A09E-C00D9AD3939B}">
      <dsp:nvSpPr>
        <dsp:cNvPr id="0" name=""/>
        <dsp:cNvSpPr/>
      </dsp:nvSpPr>
      <dsp:spPr>
        <a:xfrm>
          <a:off x="1892808" y="4015166"/>
          <a:ext cx="6336792" cy="8813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Socialización - grupos focales.</a:t>
          </a:r>
        </a:p>
      </dsp:txBody>
      <dsp:txXfrm>
        <a:off x="1918623" y="4040981"/>
        <a:ext cx="5239064" cy="829747"/>
      </dsp:txXfrm>
    </dsp:sp>
    <dsp:sp modelId="{86BBE778-B5DB-D544-A0B0-FAFD967ED289}">
      <dsp:nvSpPr>
        <dsp:cNvPr id="0" name=""/>
        <dsp:cNvSpPr/>
      </dsp:nvSpPr>
      <dsp:spPr>
        <a:xfrm>
          <a:off x="5763896" y="643895"/>
          <a:ext cx="572895" cy="5728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800" kern="1200"/>
        </a:p>
      </dsp:txBody>
      <dsp:txXfrm>
        <a:off x="5892797" y="643895"/>
        <a:ext cx="315093" cy="431103"/>
      </dsp:txXfrm>
    </dsp:sp>
    <dsp:sp modelId="{484EE7DE-CA33-404A-AE28-CA42A9508CAE}">
      <dsp:nvSpPr>
        <dsp:cNvPr id="0" name=""/>
        <dsp:cNvSpPr/>
      </dsp:nvSpPr>
      <dsp:spPr>
        <a:xfrm>
          <a:off x="6237098" y="1647687"/>
          <a:ext cx="572895" cy="5728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600" kern="1200"/>
        </a:p>
      </dsp:txBody>
      <dsp:txXfrm>
        <a:off x="6365999" y="1647687"/>
        <a:ext cx="315093" cy="431103"/>
      </dsp:txXfrm>
    </dsp:sp>
    <dsp:sp modelId="{2B22BBEE-088A-9E4A-88AB-CB0C7CB81783}">
      <dsp:nvSpPr>
        <dsp:cNvPr id="0" name=""/>
        <dsp:cNvSpPr/>
      </dsp:nvSpPr>
      <dsp:spPr>
        <a:xfrm>
          <a:off x="6710300" y="2636788"/>
          <a:ext cx="572895" cy="5728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600" kern="1200"/>
        </a:p>
      </dsp:txBody>
      <dsp:txXfrm>
        <a:off x="6839201" y="2636788"/>
        <a:ext cx="315093" cy="431103"/>
      </dsp:txXfrm>
    </dsp:sp>
    <dsp:sp modelId="{961B3732-A31B-0D4F-8AAC-03AAFFF44E01}">
      <dsp:nvSpPr>
        <dsp:cNvPr id="0" name=""/>
        <dsp:cNvSpPr/>
      </dsp:nvSpPr>
      <dsp:spPr>
        <a:xfrm>
          <a:off x="7183502" y="3650373"/>
          <a:ext cx="572895" cy="5728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600" kern="1200"/>
        </a:p>
      </dsp:txBody>
      <dsp:txXfrm>
        <a:off x="7312403" y="3650373"/>
        <a:ext cx="315093" cy="4311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8BE51-1FE9-3C47-91AE-F0F979DAE9EC}">
      <dsp:nvSpPr>
        <dsp:cNvPr id="0" name=""/>
        <dsp:cNvSpPr/>
      </dsp:nvSpPr>
      <dsp:spPr>
        <a:xfrm>
          <a:off x="3153950" y="2706235"/>
          <a:ext cx="2333059" cy="23330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itchFamily="2" charset="2"/>
            <a:buChar char=""/>
          </a:pPr>
          <a:r>
            <a:rPr lang="es-ES_tradnl" sz="1200" kern="1200" dirty="0"/>
            <a:t>El hongo ostra representa un importante alimento nutritivo y funcional que puede colaborar en estrategias nacionales para la mejora del estado nutricional y la salud de la población costarricense. </a:t>
          </a:r>
          <a:endParaRPr lang="es-CR" sz="1200" kern="1200" dirty="0"/>
        </a:p>
      </dsp:txBody>
      <dsp:txXfrm>
        <a:off x="3495619" y="3047904"/>
        <a:ext cx="1649721" cy="1649721"/>
      </dsp:txXfrm>
    </dsp:sp>
    <dsp:sp modelId="{E127F56A-4E36-0849-8533-8582821B6150}">
      <dsp:nvSpPr>
        <dsp:cNvPr id="0" name=""/>
        <dsp:cNvSpPr/>
      </dsp:nvSpPr>
      <dsp:spPr>
        <a:xfrm rot="11700000">
          <a:off x="1104944" y="2947993"/>
          <a:ext cx="2010000" cy="6649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59FE46-14B0-7A4D-8FEE-838FF991838E}">
      <dsp:nvSpPr>
        <dsp:cNvPr id="0" name=""/>
        <dsp:cNvSpPr/>
      </dsp:nvSpPr>
      <dsp:spPr>
        <a:xfrm>
          <a:off x="30985" y="2133778"/>
          <a:ext cx="2216406" cy="17731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itchFamily="2" charset="2"/>
            <a:buChar char=""/>
          </a:pPr>
          <a:r>
            <a:rPr lang="es-ES_tradnl" sz="1400" kern="1200" dirty="0"/>
            <a:t>Características que determinan sus propiedades: minerales (fósforo, potasio, magnesio, hierro), fibra, aminoácidos esenciales y metabolitos secundarios, bajo contenido de factores </a:t>
          </a:r>
          <a:r>
            <a:rPr lang="es-ES_tradnl" sz="1400" kern="1200" dirty="0" err="1"/>
            <a:t>antinutritivos</a:t>
          </a:r>
          <a:r>
            <a:rPr lang="es-ES_tradnl" sz="1400" kern="1200" dirty="0"/>
            <a:t>. </a:t>
          </a:r>
          <a:endParaRPr lang="es-CR" sz="1400" kern="1200" dirty="0"/>
        </a:p>
      </dsp:txBody>
      <dsp:txXfrm>
        <a:off x="82918" y="2185711"/>
        <a:ext cx="2112540" cy="1669258"/>
      </dsp:txXfrm>
    </dsp:sp>
    <dsp:sp modelId="{2E119FB3-B999-E549-9407-0CAEED821F6B}">
      <dsp:nvSpPr>
        <dsp:cNvPr id="0" name=""/>
        <dsp:cNvSpPr/>
      </dsp:nvSpPr>
      <dsp:spPr>
        <a:xfrm rot="14700000">
          <a:off x="2348311" y="1466206"/>
          <a:ext cx="2010000" cy="6649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C34183-31E4-7344-BDAB-65BF4798253E}">
      <dsp:nvSpPr>
        <dsp:cNvPr id="0" name=""/>
        <dsp:cNvSpPr/>
      </dsp:nvSpPr>
      <dsp:spPr>
        <a:xfrm>
          <a:off x="1820377" y="1264"/>
          <a:ext cx="2216406" cy="17731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/>
            <a:t>Método de producción de hongo en condiciones empíricas a baja escala para la obtención de muestras</a:t>
          </a:r>
          <a:endParaRPr lang="es-CR" sz="1400" kern="1200" dirty="0"/>
        </a:p>
      </dsp:txBody>
      <dsp:txXfrm>
        <a:off x="1872310" y="53197"/>
        <a:ext cx="2112540" cy="1669258"/>
      </dsp:txXfrm>
    </dsp:sp>
    <dsp:sp modelId="{EACF441F-F0F3-4D46-AD97-C35EB5D3E078}">
      <dsp:nvSpPr>
        <dsp:cNvPr id="0" name=""/>
        <dsp:cNvSpPr/>
      </dsp:nvSpPr>
      <dsp:spPr>
        <a:xfrm rot="17700000">
          <a:off x="4282647" y="1466206"/>
          <a:ext cx="2010000" cy="6649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349CD-A51F-134C-9456-08C9C064A2E7}">
      <dsp:nvSpPr>
        <dsp:cNvPr id="0" name=""/>
        <dsp:cNvSpPr/>
      </dsp:nvSpPr>
      <dsp:spPr>
        <a:xfrm>
          <a:off x="4604176" y="1264"/>
          <a:ext cx="2216406" cy="17731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itchFamily="2" charset="2"/>
            <a:buChar char=""/>
          </a:pPr>
          <a:r>
            <a:rPr lang="es-ES_tradnl" sz="1400" kern="1200" dirty="0"/>
            <a:t>Metodología de grupos focales - validación de aplicaciones funcionales e información útil para procesos de transferencia en etapas posteriores de investigación.</a:t>
          </a:r>
          <a:endParaRPr lang="es-CR" sz="1400" kern="1200" dirty="0"/>
        </a:p>
      </dsp:txBody>
      <dsp:txXfrm>
        <a:off x="4656109" y="53197"/>
        <a:ext cx="2112540" cy="1669258"/>
      </dsp:txXfrm>
    </dsp:sp>
    <dsp:sp modelId="{92A5E746-F23F-C445-ABB0-E437A6620C97}">
      <dsp:nvSpPr>
        <dsp:cNvPr id="0" name=""/>
        <dsp:cNvSpPr/>
      </dsp:nvSpPr>
      <dsp:spPr>
        <a:xfrm rot="20700000">
          <a:off x="5526014" y="2947993"/>
          <a:ext cx="2010000" cy="6649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18A6A-97C9-4F41-8690-AD0880969189}">
      <dsp:nvSpPr>
        <dsp:cNvPr id="0" name=""/>
        <dsp:cNvSpPr/>
      </dsp:nvSpPr>
      <dsp:spPr>
        <a:xfrm>
          <a:off x="6393567" y="2133778"/>
          <a:ext cx="2216406" cy="17731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/>
            <a:t>Actualización de la información para etiqueta nutricional, con el fin de garantizar su confiabilidad y veracidad.</a:t>
          </a:r>
          <a:endParaRPr lang="es-CR" sz="1400" kern="1200" dirty="0"/>
        </a:p>
      </dsp:txBody>
      <dsp:txXfrm>
        <a:off x="6445500" y="2185711"/>
        <a:ext cx="2112540" cy="16692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33A29D-1A10-494E-9AB0-44FCC39264EC}">
      <dsp:nvSpPr>
        <dsp:cNvPr id="0" name=""/>
        <dsp:cNvSpPr/>
      </dsp:nvSpPr>
      <dsp:spPr>
        <a:xfrm>
          <a:off x="2429231" y="60800"/>
          <a:ext cx="2918400" cy="291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Estrategias para canalización de recursos.</a:t>
          </a:r>
          <a:endParaRPr lang="es-CR" sz="1800" kern="1200" dirty="0"/>
        </a:p>
      </dsp:txBody>
      <dsp:txXfrm>
        <a:off x="2818351" y="571520"/>
        <a:ext cx="2140160" cy="1313280"/>
      </dsp:txXfrm>
    </dsp:sp>
    <dsp:sp modelId="{E2AAA4AA-798B-0846-9078-BF4608DC0FF9}">
      <dsp:nvSpPr>
        <dsp:cNvPr id="0" name=""/>
        <dsp:cNvSpPr/>
      </dsp:nvSpPr>
      <dsp:spPr>
        <a:xfrm>
          <a:off x="3482287" y="1884800"/>
          <a:ext cx="2918400" cy="291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Condiciones para producción de muestras para análisis.</a:t>
          </a:r>
          <a:endParaRPr lang="es-CR" sz="1800" kern="1200" dirty="0"/>
        </a:p>
      </dsp:txBody>
      <dsp:txXfrm>
        <a:off x="4374832" y="2638720"/>
        <a:ext cx="1751040" cy="1605120"/>
      </dsp:txXfrm>
    </dsp:sp>
    <dsp:sp modelId="{8D3D8ECE-7E07-2F45-AA6D-F82D1379A42B}">
      <dsp:nvSpPr>
        <dsp:cNvPr id="0" name=""/>
        <dsp:cNvSpPr/>
      </dsp:nvSpPr>
      <dsp:spPr>
        <a:xfrm>
          <a:off x="1376175" y="1884800"/>
          <a:ext cx="2918400" cy="291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Re-entrenamiento de panel sensorial </a:t>
          </a:r>
          <a:endParaRPr lang="es-CR" sz="1800" kern="1200" dirty="0"/>
        </a:p>
      </dsp:txBody>
      <dsp:txXfrm>
        <a:off x="1650991" y="2638720"/>
        <a:ext cx="1751040" cy="1605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C1E85-9460-AE47-ADD9-52AEF5D5D7B8}" type="datetimeFigureOut">
              <a:rPr lang="es-CR" smtClean="0"/>
              <a:t>4/2/2020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C0600-5FF8-CE46-8960-7CBD1512579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6761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C0600-5FF8-CE46-8960-7CBD15125792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59399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C0600-5FF8-CE46-8960-7CBD15125792}" type="slidenum">
              <a:rPr lang="es-CR" smtClean="0"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29898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C0600-5FF8-CE46-8960-7CBD15125792}" type="slidenum">
              <a:rPr lang="es-CR" smtClean="0"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3952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C0600-5FF8-CE46-8960-7CBD15125792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13257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C0600-5FF8-CE46-8960-7CBD15125792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61874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C0600-5FF8-CE46-8960-7CBD15125792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5955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C0600-5FF8-CE46-8960-7CBD15125792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09942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C0600-5FF8-CE46-8960-7CBD15125792}" type="slidenum">
              <a:rPr lang="es-CR" smtClean="0"/>
              <a:t>9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9951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7195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2775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1284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8062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984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311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4463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333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6930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282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153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552D9-8C0F-49A9-97D4-40DE8AD13F0D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92361-4F88-4B96-A307-95F1A85117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70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1586116"/>
            <a:ext cx="842493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rgbClr val="002060"/>
                </a:solidFill>
                <a:latin typeface="Century Gothic" pitchFamily="34" charset="0"/>
              </a:rPr>
              <a:t>UNIVERSIDAD TECNICA NACIONAL</a:t>
            </a:r>
          </a:p>
          <a:p>
            <a:pPr algn="ctr"/>
            <a:r>
              <a:rPr lang="es-ES" sz="2000" b="1" dirty="0">
                <a:solidFill>
                  <a:srgbClr val="002060"/>
                </a:solidFill>
                <a:latin typeface="Century Gothic" pitchFamily="34" charset="0"/>
              </a:rPr>
              <a:t>AREA DE INVESTIGACION Y TRANSFERENCIA</a:t>
            </a:r>
          </a:p>
          <a:p>
            <a:pPr algn="ctr"/>
            <a:r>
              <a:rPr lang="es-ES" sz="2000" b="1" dirty="0">
                <a:solidFill>
                  <a:srgbClr val="002060"/>
                </a:solidFill>
                <a:latin typeface="Century Gothic" pitchFamily="34" charset="0"/>
              </a:rPr>
              <a:t>SEDE REGIONAL DE SAN CARLOS</a:t>
            </a:r>
          </a:p>
          <a:p>
            <a:pPr algn="ctr"/>
            <a:endParaRPr lang="es-ES" sz="20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algn="ctr"/>
            <a:endParaRPr lang="es-ES" sz="20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algn="ctr"/>
            <a:r>
              <a:rPr lang="es-ES" sz="2000" b="1" dirty="0">
                <a:solidFill>
                  <a:srgbClr val="002060"/>
                </a:solidFill>
                <a:latin typeface="Century Gothic" pitchFamily="34" charset="0"/>
              </a:rPr>
              <a:t>PROYECTO</a:t>
            </a:r>
          </a:p>
          <a:p>
            <a:pPr algn="ctr"/>
            <a:r>
              <a:rPr lang="es-ES_tradnl" sz="2000" dirty="0"/>
              <a:t>Estimación de las propiedades funcionales y valor nutricional del hongo ostra (</a:t>
            </a:r>
            <a:r>
              <a:rPr lang="es-ES_tradnl" sz="2000" i="1" dirty="0"/>
              <a:t>Pleurotus ostreatus)</a:t>
            </a:r>
            <a:r>
              <a:rPr lang="es-ES_tradnl" sz="2000" dirty="0"/>
              <a:t> mínimamente procesado, producido a partir de biomasa residual del cultivo de piña, en San Carlos, Costa Rica</a:t>
            </a:r>
            <a:r>
              <a:rPr lang="es-CR" sz="2800" dirty="0"/>
              <a:t> </a:t>
            </a:r>
          </a:p>
          <a:p>
            <a:pPr algn="ctr"/>
            <a:endParaRPr lang="es-ES" sz="2000" dirty="0">
              <a:latin typeface="Century Gothic" pitchFamily="34" charset="0"/>
            </a:endParaRPr>
          </a:p>
          <a:p>
            <a:pPr algn="ctr"/>
            <a:endParaRPr lang="es-ES" sz="2000" dirty="0">
              <a:latin typeface="Century Gothic" pitchFamily="34" charset="0"/>
            </a:endParaRPr>
          </a:p>
          <a:p>
            <a:pPr algn="ctr"/>
            <a:r>
              <a:rPr lang="es-ES" sz="2000" b="1" dirty="0">
                <a:solidFill>
                  <a:srgbClr val="002060"/>
                </a:solidFill>
                <a:latin typeface="Century Gothic" pitchFamily="34" charset="0"/>
              </a:rPr>
              <a:t>Responsable:</a:t>
            </a:r>
            <a:r>
              <a:rPr lang="es-ES" sz="2000" dirty="0">
                <a:latin typeface="Century Gothic" pitchFamily="34" charset="0"/>
              </a:rPr>
              <a:t>  </a:t>
            </a:r>
            <a:r>
              <a:rPr lang="es-ES" dirty="0">
                <a:latin typeface="Century Gothic" pitchFamily="34" charset="0"/>
              </a:rPr>
              <a:t>Tecnóloga de Alimentos . Angie Blanco González</a:t>
            </a:r>
          </a:p>
          <a:p>
            <a:pPr algn="ctr"/>
            <a:endParaRPr lang="es-ES" sz="2000" dirty="0">
              <a:latin typeface="Century Gothic" pitchFamily="34" charset="0"/>
            </a:endParaRPr>
          </a:p>
          <a:p>
            <a:pPr algn="ctr"/>
            <a:endParaRPr lang="es-ES" sz="1600" dirty="0">
              <a:latin typeface="Century Gothic" pitchFamily="34" charset="0"/>
            </a:endParaRPr>
          </a:p>
          <a:p>
            <a:pPr algn="ctr"/>
            <a:endParaRPr lang="es-ES" sz="1600" dirty="0">
              <a:latin typeface="Century Gothic" pitchFamily="34" charset="0"/>
            </a:endParaRPr>
          </a:p>
          <a:p>
            <a:pPr algn="ctr"/>
            <a:r>
              <a:rPr lang="es-ES" sz="1600" dirty="0">
                <a:latin typeface="Century Gothic" pitchFamily="34" charset="0"/>
              </a:rPr>
              <a:t>Diciembre 2019</a:t>
            </a:r>
            <a:endParaRPr lang="es-CR" sz="1600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200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455B68-84C7-6945-966F-95646E507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>
                <a:solidFill>
                  <a:schemeClr val="bg1"/>
                </a:solidFill>
              </a:rPr>
              <a:t>Socialización</a:t>
            </a:r>
          </a:p>
        </p:txBody>
      </p:sp>
      <p:pic>
        <p:nvPicPr>
          <p:cNvPr id="5" name="Imagen 4" descr="Personas sentadas en una mesa&#10;&#10;Descripción generada automáticamente">
            <a:extLst>
              <a:ext uri="{FF2B5EF4-FFF2-40B4-BE49-F238E27FC236}">
                <a16:creationId xmlns:a16="http://schemas.microsoft.com/office/drawing/2014/main" id="{F9E285AB-DBF2-3A43-9264-475DB4F2D5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87" y="1848227"/>
            <a:ext cx="3712413" cy="2088233"/>
          </a:xfrm>
          <a:prstGeom prst="rect">
            <a:avLst/>
          </a:prstGeom>
        </p:spPr>
      </p:pic>
      <p:pic>
        <p:nvPicPr>
          <p:cNvPr id="7" name="Imagen 6" descr="Personas sentadas en una mesa&#10;&#10;Descripción generada automáticamente">
            <a:extLst>
              <a:ext uri="{FF2B5EF4-FFF2-40B4-BE49-F238E27FC236}">
                <a16:creationId xmlns:a16="http://schemas.microsoft.com/office/drawing/2014/main" id="{F1FCCFE7-8603-A245-9299-584CA0931B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87" y="4479105"/>
            <a:ext cx="3712413" cy="208823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0F6D3E3-BC8E-7649-B1AB-2C23EC960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567" y="2892343"/>
            <a:ext cx="3572244" cy="203579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988AE01-A6DB-EE4F-AFF8-389AB976C731}"/>
              </a:ext>
            </a:extLst>
          </p:cNvPr>
          <p:cNvSpPr txBox="1"/>
          <p:nvPr/>
        </p:nvSpPr>
        <p:spPr>
          <a:xfrm>
            <a:off x="5450530" y="5479513"/>
            <a:ext cx="2848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/>
              <a:t>Figura 4.  Sesiones de socialización con actividad de focus group</a:t>
            </a:r>
          </a:p>
        </p:txBody>
      </p:sp>
    </p:spTree>
    <p:extLst>
      <p:ext uri="{BB962C8B-B14F-4D97-AF65-F5344CB8AC3E}">
        <p14:creationId xmlns:p14="http://schemas.microsoft.com/office/powerpoint/2010/main" val="3239573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52526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47" y="2365748"/>
            <a:ext cx="7886700" cy="851834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Contactos</a:t>
            </a: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UTN</a:t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Área de Investigación y Transferencia</a:t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Sede San Carlos</a:t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Tel. 24015200, </a:t>
            </a:r>
            <a:r>
              <a:rPr lang="es-CR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</a:t>
            </a: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2021, 2051</a:t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correo: lrodriguezb@utn.ac.cr</a:t>
            </a:r>
            <a:br>
              <a:rPr lang="es-C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0" y="708084"/>
            <a:ext cx="9144000" cy="107722"/>
          </a:xfrm>
          <a:prstGeom prst="rect">
            <a:avLst/>
          </a:prstGeom>
          <a:solidFill>
            <a:srgbClr val="65ACDD"/>
          </a:solidFill>
        </p:spPr>
        <p:txBody>
          <a:bodyPr wrap="square" rtlCol="0">
            <a:spAutoFit/>
          </a:bodyPr>
          <a:lstStyle/>
          <a:p>
            <a:endParaRPr lang="es-CR" sz="1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2"/>
          <a:srcRect t="48800" b="37247"/>
          <a:stretch/>
        </p:blipFill>
        <p:spPr>
          <a:xfrm>
            <a:off x="-3" y="-20907"/>
            <a:ext cx="9144000" cy="96635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99" y="54365"/>
            <a:ext cx="1085789" cy="776624"/>
          </a:xfrm>
          <a:prstGeom prst="rect">
            <a:avLst/>
          </a:prstGeom>
        </p:spPr>
      </p:pic>
      <p:sp>
        <p:nvSpPr>
          <p:cNvPr id="21" name="Título 1"/>
          <p:cNvSpPr txBox="1">
            <a:spLocks/>
          </p:cNvSpPr>
          <p:nvPr/>
        </p:nvSpPr>
        <p:spPr>
          <a:xfrm>
            <a:off x="1306137" y="124921"/>
            <a:ext cx="7529520" cy="63702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92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D711CF9-A3B8-924A-80B6-916B886EE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4240"/>
            <a:ext cx="7886700" cy="1325563"/>
          </a:xfrm>
        </p:spPr>
        <p:txBody>
          <a:bodyPr>
            <a:normAutofit/>
          </a:bodyPr>
          <a:lstStyle/>
          <a:p>
            <a:r>
              <a:rPr lang="es-CR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JUSTIFICACION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80F7D08F-C2EA-EA4D-940B-B732375267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678176"/>
              </p:ext>
            </p:extLst>
          </p:nvPr>
        </p:nvGraphicFramePr>
        <p:xfrm>
          <a:off x="467544" y="1340768"/>
          <a:ext cx="8191822" cy="5237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1472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D711CF9-A3B8-924A-80B6-916B886EE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JUSTIFICACION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80F7D08F-C2EA-EA4D-940B-B732375267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959803"/>
              </p:ext>
            </p:extLst>
          </p:nvPr>
        </p:nvGraphicFramePr>
        <p:xfrm>
          <a:off x="395536" y="1628800"/>
          <a:ext cx="8496944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59867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D711CF9-A3B8-924A-80B6-916B886EE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A41B360A-0DB6-0B4C-B188-2D2361F9F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2544231"/>
              </p:ext>
            </p:extLst>
          </p:nvPr>
        </p:nvGraphicFramePr>
        <p:xfrm>
          <a:off x="467544" y="1563368"/>
          <a:ext cx="8424936" cy="5172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0953">
                  <a:extLst>
                    <a:ext uri="{9D8B030D-6E8A-4147-A177-3AD203B41FA5}">
                      <a16:colId xmlns:a16="http://schemas.microsoft.com/office/drawing/2014/main" val="703734126"/>
                    </a:ext>
                  </a:extLst>
                </a:gridCol>
                <a:gridCol w="6423983">
                  <a:extLst>
                    <a:ext uri="{9D8B030D-6E8A-4147-A177-3AD203B41FA5}">
                      <a16:colId xmlns:a16="http://schemas.microsoft.com/office/drawing/2014/main" val="2326289811"/>
                    </a:ext>
                  </a:extLst>
                </a:gridCol>
              </a:tblGrid>
              <a:tr h="12843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Objetivo general </a:t>
                      </a:r>
                      <a:endParaRPr lang="es-CR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33" marR="42333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Estimar las propiedades funcionales y valor nutricional del hongo ostra (</a:t>
                      </a:r>
                      <a:r>
                        <a:rPr lang="es-ES_tradnl" sz="1800" b="1" i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Pleurotus ostreatus)</a:t>
                      </a: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mínimamente procesado, producido a partir de biomasa residual del cultivo de piña en San Carlos.</a:t>
                      </a:r>
                      <a:r>
                        <a:rPr lang="es-CR" sz="1600" dirty="0">
                          <a:effectLst/>
                          <a:latin typeface="+mn-lt"/>
                        </a:rPr>
                        <a:t> </a:t>
                      </a:r>
                      <a:endParaRPr lang="es-CR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33" marR="42333" marT="0" marB="0" anchor="ctr"/>
                </a:tc>
                <a:extLst>
                  <a:ext uri="{0D108BD9-81ED-4DB2-BD59-A6C34878D82A}">
                    <a16:rowId xmlns:a16="http://schemas.microsoft.com/office/drawing/2014/main" val="3299138702"/>
                  </a:ext>
                </a:extLst>
              </a:tr>
              <a:tr h="957646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Objetivos específicos </a:t>
                      </a:r>
                      <a:endParaRPr lang="es-CR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33" marR="4233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Determinar los parámetros nutricionales del hongo ostra fresco, seco y congelado, a considerar para estimar valor nutricional y propiedades funcionales, mediante revisión bibliográfica y recopilación de datos previos.</a:t>
                      </a:r>
                      <a:endParaRPr lang="es-CR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332997610"/>
                  </a:ext>
                </a:extLst>
              </a:tr>
              <a:tr h="850425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Evaluar las características nutricionales del hongo ostra obtenido de sustratos de la biomasa residual de piña, según parámetros y análisis viables determinados.</a:t>
                      </a:r>
                      <a:endParaRPr lang="es-C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10727397"/>
                  </a:ext>
                </a:extLst>
              </a:tr>
              <a:tr h="711208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Estimar las propiedades funcionales del hongo ostra obtenido de sustratos de la biomasa residual de piña, en relación con sus características nutricionales, de acuerdo con los resultados teóricos y experimentales obtenidos.</a:t>
                      </a:r>
                      <a:endParaRPr lang="es-C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73422150"/>
                  </a:ext>
                </a:extLst>
              </a:tr>
              <a:tr h="10477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Productos obtenidos</a:t>
                      </a:r>
                      <a:endParaRPr lang="es-CR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333" marR="42333" marT="0" marB="0"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s-ES_trad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Parámetros nutricionales del hongo ostra determinados.</a:t>
                      </a:r>
                      <a:endParaRPr lang="es-C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s-ES_trad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Características nutricionales del hongo ostra evaluadas.</a:t>
                      </a:r>
                      <a:endParaRPr lang="es-C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_trad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Propiedades funcionales del hongo ostra estimadas</a:t>
                      </a:r>
                      <a:r>
                        <a:rPr lang="es-CR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s-C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2333" marR="42333" marT="0" marB="0" anchor="ctr"/>
                </a:tc>
                <a:extLst>
                  <a:ext uri="{0D108BD9-81ED-4DB2-BD59-A6C34878D82A}">
                    <a16:rowId xmlns:a16="http://schemas.microsoft.com/office/drawing/2014/main" val="1034612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5951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880B8A93-9CDE-B245-9CAD-5700C9DD53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0988261"/>
              </p:ext>
            </p:extLst>
          </p:nvPr>
        </p:nvGraphicFramePr>
        <p:xfrm>
          <a:off x="539552" y="1700808"/>
          <a:ext cx="82296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ítulo 3">
            <a:extLst>
              <a:ext uri="{FF2B5EF4-FFF2-40B4-BE49-F238E27FC236}">
                <a16:creationId xmlns:a16="http://schemas.microsoft.com/office/drawing/2014/main" id="{AB054C3A-1D0E-E84A-BA1D-623C72B82E36}"/>
              </a:ext>
            </a:extLst>
          </p:cNvPr>
          <p:cNvSpPr txBox="1">
            <a:spLocks/>
          </p:cNvSpPr>
          <p:nvPr/>
        </p:nvSpPr>
        <p:spPr>
          <a:xfrm>
            <a:off x="457200" y="4858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ACTIVIDADES</a:t>
            </a:r>
          </a:p>
        </p:txBody>
      </p:sp>
    </p:spTree>
    <p:extLst>
      <p:ext uri="{BB962C8B-B14F-4D97-AF65-F5344CB8AC3E}">
        <p14:creationId xmlns:p14="http://schemas.microsoft.com/office/powerpoint/2010/main" val="2796401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1327746" y="3828559"/>
            <a:ext cx="2730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Figura 1. Hongo ostra producido.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421491" y="6227709"/>
            <a:ext cx="2730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Figura 2. Pesado de muestras en laboratorio.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860032" y="3764552"/>
            <a:ext cx="2905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Figura 3. Proceso de producción etapa de colonización.</a:t>
            </a:r>
          </a:p>
        </p:txBody>
      </p:sp>
      <p:sp>
        <p:nvSpPr>
          <p:cNvPr id="12" name="Título 3">
            <a:extLst>
              <a:ext uri="{FF2B5EF4-FFF2-40B4-BE49-F238E27FC236}">
                <a16:creationId xmlns:a16="http://schemas.microsoft.com/office/drawing/2014/main" id="{2553A6E6-5D76-AB4D-94C9-E07628D536B4}"/>
              </a:ext>
            </a:extLst>
          </p:cNvPr>
          <p:cNvSpPr txBox="1">
            <a:spLocks/>
          </p:cNvSpPr>
          <p:nvPr/>
        </p:nvSpPr>
        <p:spPr>
          <a:xfrm>
            <a:off x="457200" y="4858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ACTIVIDADES</a:t>
            </a:r>
          </a:p>
        </p:txBody>
      </p:sp>
      <p:pic>
        <p:nvPicPr>
          <p:cNvPr id="7" name="Imagen 6" descr="Imagen que contiene tabla, azul, alimentos, taza&#10;&#10;Descripción generada automáticamente">
            <a:extLst>
              <a:ext uri="{FF2B5EF4-FFF2-40B4-BE49-F238E27FC236}">
                <a16:creationId xmlns:a16="http://schemas.microsoft.com/office/drawing/2014/main" id="{C508A145-69D2-2A43-AD91-516E5D8621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324" y="1570530"/>
            <a:ext cx="2939819" cy="2204864"/>
          </a:xfrm>
          <a:prstGeom prst="rect">
            <a:avLst/>
          </a:prstGeom>
        </p:spPr>
      </p:pic>
      <p:pic>
        <p:nvPicPr>
          <p:cNvPr id="14" name="Imagen 13" descr="Imagen que contiene interior, tabla, pequeño, alimentos&#10;&#10;Descripción generada automáticamente">
            <a:extLst>
              <a:ext uri="{FF2B5EF4-FFF2-40B4-BE49-F238E27FC236}">
                <a16:creationId xmlns:a16="http://schemas.microsoft.com/office/drawing/2014/main" id="{BF986343-4594-8046-B292-75029B5FD0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323" y="4256871"/>
            <a:ext cx="2905395" cy="1970838"/>
          </a:xfrm>
          <a:prstGeom prst="rect">
            <a:avLst/>
          </a:prstGeom>
        </p:spPr>
      </p:pic>
      <p:pic>
        <p:nvPicPr>
          <p:cNvPr id="16" name="Imagen 15" descr="Imagen que contiene interior, tabla, pequeño, comida&#10;&#10;Descripción generada automáticamente">
            <a:extLst>
              <a:ext uri="{FF2B5EF4-FFF2-40B4-BE49-F238E27FC236}">
                <a16:creationId xmlns:a16="http://schemas.microsoft.com/office/drawing/2014/main" id="{43B0D5A7-9336-9E49-9B15-C674C9F38C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59688"/>
            <a:ext cx="2939819" cy="2204864"/>
          </a:xfrm>
          <a:prstGeom prst="rect">
            <a:avLst/>
          </a:prstGeom>
        </p:spPr>
      </p:pic>
      <p:pic>
        <p:nvPicPr>
          <p:cNvPr id="3" name="Imagen 2" descr="Imagen que contiene interior, refrigerador, caja, foto&#10;&#10;Descripción generada automáticamente">
            <a:extLst>
              <a:ext uri="{FF2B5EF4-FFF2-40B4-BE49-F238E27FC236}">
                <a16:creationId xmlns:a16="http://schemas.microsoft.com/office/drawing/2014/main" id="{E73779E4-2FA7-0342-B692-1965C430E7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086" y="4256871"/>
            <a:ext cx="2938341" cy="1970838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D48E79F3-F908-7547-92EC-56FBEA171FF7}"/>
              </a:ext>
            </a:extLst>
          </p:cNvPr>
          <p:cNvSpPr txBox="1"/>
          <p:nvPr/>
        </p:nvSpPr>
        <p:spPr>
          <a:xfrm>
            <a:off x="4860032" y="6196808"/>
            <a:ext cx="2730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Figura 4. Almacenamiento de las muestras.</a:t>
            </a:r>
          </a:p>
        </p:txBody>
      </p:sp>
    </p:spTree>
    <p:extLst>
      <p:ext uri="{BB962C8B-B14F-4D97-AF65-F5344CB8AC3E}">
        <p14:creationId xmlns:p14="http://schemas.microsoft.com/office/powerpoint/2010/main" val="1357711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AB054C3A-1D0E-E84A-BA1D-623C72B82E36}"/>
              </a:ext>
            </a:extLst>
          </p:cNvPr>
          <p:cNvSpPr txBox="1">
            <a:spLocks/>
          </p:cNvSpPr>
          <p:nvPr/>
        </p:nvSpPr>
        <p:spPr>
          <a:xfrm>
            <a:off x="457200" y="4858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3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HALLAZGOS PRINCIPALES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DBEBB4F6-6E77-AB42-BDF2-93A6D0B281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2854148"/>
              </p:ext>
            </p:extLst>
          </p:nvPr>
        </p:nvGraphicFramePr>
        <p:xfrm>
          <a:off x="251520" y="1628800"/>
          <a:ext cx="86409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6052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AB054C3A-1D0E-E84A-BA1D-623C72B82E36}"/>
              </a:ext>
            </a:extLst>
          </p:cNvPr>
          <p:cNvSpPr txBox="1">
            <a:spLocks/>
          </p:cNvSpPr>
          <p:nvPr/>
        </p:nvSpPr>
        <p:spPr>
          <a:xfrm>
            <a:off x="457200" y="4858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3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97CA16DD-ECD7-0146-B35D-4F877F687E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9166736"/>
              </p:ext>
            </p:extLst>
          </p:nvPr>
        </p:nvGraphicFramePr>
        <p:xfrm>
          <a:off x="683568" y="1661343"/>
          <a:ext cx="7776864" cy="486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83126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D711CF9-A3B8-924A-80B6-916B886EE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 PRINCIPALES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F76E4B17-D0FD-2B4C-AA6A-80FC51638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864" y="1988840"/>
            <a:ext cx="8229600" cy="4594522"/>
          </a:xfrm>
        </p:spPr>
        <p:txBody>
          <a:bodyPr numCol="1"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sz="1600" dirty="0"/>
              <a:t>Ardón, C. (2007). </a:t>
            </a:r>
            <a:r>
              <a:rPr lang="es-MX" sz="1600" i="1" dirty="0"/>
              <a:t>La producción de los hongos comestibles</a:t>
            </a:r>
            <a:r>
              <a:rPr lang="es-MX" sz="1600" dirty="0"/>
              <a:t>. (Tesis de Maestría). Universidad de San 	Carlos de Guatemala, Guatemala. </a:t>
            </a:r>
            <a:endParaRPr lang="es-CR" sz="1600" dirty="0"/>
          </a:p>
          <a:p>
            <a:pPr marL="0" indent="0" algn="just">
              <a:buNone/>
            </a:pPr>
            <a:r>
              <a:rPr lang="es-MX" sz="1600" dirty="0"/>
              <a:t>Cardona, L. (2001). </a:t>
            </a:r>
            <a:r>
              <a:rPr lang="es-MX" sz="1600" i="1" dirty="0"/>
              <a:t>Anotaciones acerca de la bromatología y el cultivo del hongo comestible Pleurotus 	ostreatus</a:t>
            </a:r>
            <a:r>
              <a:rPr lang="es-MX" sz="1600" dirty="0"/>
              <a:t>. Universidad Nacional de Colombia, Colombia. </a:t>
            </a:r>
            <a:endParaRPr lang="es-CR" sz="1600" dirty="0"/>
          </a:p>
          <a:p>
            <a:pPr marL="0" indent="0" algn="just">
              <a:buNone/>
            </a:pPr>
            <a:r>
              <a:rPr lang="en-US" sz="1600" dirty="0"/>
              <a:t>Chang, S. y Miles, P. (2004). </a:t>
            </a:r>
            <a:r>
              <a:rPr lang="en-US" sz="1600" i="1" dirty="0"/>
              <a:t>Mushrooms: cultivation, nutritional value, medicinal effect, and 	environmental impact</a:t>
            </a:r>
            <a:r>
              <a:rPr lang="en-US" sz="1600" dirty="0"/>
              <a:t>. </a:t>
            </a:r>
            <a:r>
              <a:rPr lang="es-MX" sz="1600" dirty="0"/>
              <a:t>Estados Unidos de América: CRC Press. </a:t>
            </a:r>
            <a:endParaRPr lang="es-CR" sz="1600" dirty="0"/>
          </a:p>
          <a:p>
            <a:pPr marL="0" indent="0">
              <a:buNone/>
            </a:pPr>
            <a:r>
              <a:rPr lang="es-MX" sz="1600" dirty="0"/>
              <a:t>Ministerio de Economía, Industria y Comercio. (2012). </a:t>
            </a:r>
            <a:r>
              <a:rPr lang="es-CR" sz="1600" dirty="0"/>
              <a:t>Reglamento Técnico Centroamericano RTCA 	67.01.60:10 Etiquetado Nutricional Productos Alimenticios Preenvasados para Consumo 	Humano para la población a partir de 3 años N° 37100-COMEX-MEIC-S. Recuperado de 	http://www.cita.ucr.ac.cr/sites/default/files/archivos_adjuntos/Reglamento%20Técnico%20	Centroamericano%20de%20Etiquetado%20Nutricional%20de%20Productos%20Alimenticio	s%20Preenvasados.pdf</a:t>
            </a:r>
            <a:r>
              <a:rPr lang="es-MX" sz="1600" dirty="0"/>
              <a:t> </a:t>
            </a:r>
            <a:endParaRPr lang="es-CR" sz="1600" dirty="0"/>
          </a:p>
          <a:p>
            <a:pPr marL="0" indent="0">
              <a:buNone/>
            </a:pPr>
            <a:r>
              <a:rPr lang="es-MX" sz="1600" dirty="0"/>
              <a:t>Ministerio de Salud de Costa Rica. (2011). Plan Nacional para la Reducción del Consumo de Sal / Sodio 	en la población de Costa Rica. Recuperado de 	https://www.ministeriodesalud.go.cr/index.php/biblioteca-de-archivos/sobre-el-	ministerio/politcas-y-planes-en-salud/planes-en-salud/1103-plan-nacional-para-la-	reduccion-del-consumo-de-sal-sodio-en-la-poblacion-de-costa-rica-2011-2021/file </a:t>
            </a:r>
            <a:endParaRPr lang="es-CR" sz="1600" dirty="0"/>
          </a:p>
          <a:p>
            <a:pPr marL="0" indent="0">
              <a:buNone/>
            </a:pPr>
            <a:r>
              <a:rPr lang="es-MX" sz="1600" dirty="0"/>
              <a:t>Nieto, I. y Chegwin, C. (2010). Influencia del sustrato utilizado para el crecimiento de hongos 	comestibles sobre sus características nutracéuticas. Revista Colombiana de Biotecnología, 	(12) 1, 169-178.</a:t>
            </a:r>
            <a:endParaRPr lang="es-CR" sz="1600" dirty="0"/>
          </a:p>
          <a:p>
            <a:pPr marL="0" indent="0" algn="just">
              <a:buNone/>
            </a:pPr>
            <a:endParaRPr lang="es-CR" sz="1600" dirty="0"/>
          </a:p>
        </p:txBody>
      </p:sp>
    </p:spTree>
    <p:extLst>
      <p:ext uri="{BB962C8B-B14F-4D97-AF65-F5344CB8AC3E}">
        <p14:creationId xmlns:p14="http://schemas.microsoft.com/office/powerpoint/2010/main" val="24096576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717</Words>
  <Application>Microsoft Office PowerPoint</Application>
  <PresentationFormat>Presentación en pantalla (4:3)</PresentationFormat>
  <Paragraphs>89</Paragraphs>
  <Slides>12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Symbol</vt:lpstr>
      <vt:lpstr>Times New Roman</vt:lpstr>
      <vt:lpstr>Tema de Office</vt:lpstr>
      <vt:lpstr>Presentación de PowerPoint</vt:lpstr>
      <vt:lpstr>JUSTIFICACION</vt:lpstr>
      <vt:lpstr>JUSTIFICACION</vt:lpstr>
      <vt:lpstr>OBJETIVOS</vt:lpstr>
      <vt:lpstr>Presentación de PowerPoint</vt:lpstr>
      <vt:lpstr>Presentación de PowerPoint</vt:lpstr>
      <vt:lpstr>Presentación de PowerPoint</vt:lpstr>
      <vt:lpstr>Presentación de PowerPoint</vt:lpstr>
      <vt:lpstr>REFERENCIAS PRINCIPALES</vt:lpstr>
      <vt:lpstr>Socialización</vt:lpstr>
      <vt:lpstr>Presentación de PowerPoint</vt:lpstr>
      <vt:lpstr>     Contactos   UTN Área de Investigación y Transferencia Sede San Carlos Tel. 24015200, ext 2021, 2051 correo: lrodriguezb@utn.ac.cr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Angie Blanco González</dc:creator>
  <cp:lastModifiedBy>Lilliana Rodríguez Barquero</cp:lastModifiedBy>
  <cp:revision>11</cp:revision>
  <dcterms:created xsi:type="dcterms:W3CDTF">2020-01-10T02:00:05Z</dcterms:created>
  <dcterms:modified xsi:type="dcterms:W3CDTF">2020-02-04T17:37:24Z</dcterms:modified>
</cp:coreProperties>
</file>