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4" r:id="rId5"/>
    <p:sldId id="266" r:id="rId6"/>
    <p:sldId id="275" r:id="rId7"/>
    <p:sldId id="276" r:id="rId8"/>
    <p:sldId id="277" r:id="rId9"/>
    <p:sldId id="258" r:id="rId10"/>
    <p:sldId id="278" r:id="rId11"/>
    <p:sldId id="297" r:id="rId12"/>
    <p:sldId id="261" r:id="rId13"/>
    <p:sldId id="279" r:id="rId14"/>
    <p:sldId id="301" r:id="rId15"/>
    <p:sldId id="280" r:id="rId16"/>
    <p:sldId id="262" r:id="rId17"/>
    <p:sldId id="281" r:id="rId18"/>
    <p:sldId id="263" r:id="rId19"/>
    <p:sldId id="282" r:id="rId20"/>
    <p:sldId id="283" r:id="rId21"/>
    <p:sldId id="285" r:id="rId22"/>
    <p:sldId id="300" r:id="rId23"/>
    <p:sldId id="298" r:id="rId24"/>
    <p:sldId id="274" r:id="rId25"/>
  </p:sldIdLst>
  <p:sldSz cx="9144000" cy="6858000" type="screen4x3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33E"/>
    <a:srgbClr val="CFD54B"/>
    <a:srgbClr val="05226D"/>
    <a:srgbClr val="E69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2DE1CB-C92F-4B49-9EFD-D8B585A43C66}" v="4" dt="2021-03-06T15:55:14.3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786DEE48-09A3-D947-957A-38B1510810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99791" y="2505351"/>
            <a:ext cx="5466523" cy="14007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0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Titulo de la presentación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F4B01BD-FB45-5A4D-B9A7-E0C07C1557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18252" y="2127595"/>
            <a:ext cx="3548062" cy="3081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rgbClr val="CFD54B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Tipo de informe</a:t>
            </a:r>
          </a:p>
        </p:txBody>
      </p:sp>
      <p:sp>
        <p:nvSpPr>
          <p:cNvPr id="20" name="Marcador de texto 18">
            <a:extLst>
              <a:ext uri="{FF2B5EF4-FFF2-40B4-BE49-F238E27FC236}">
                <a16:creationId xmlns:a16="http://schemas.microsoft.com/office/drawing/2014/main" id="{0C6084B6-458A-9D47-8062-E5074C62FF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8252" y="3975652"/>
            <a:ext cx="3548062" cy="3081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rgbClr val="CFD54B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Mes año</a:t>
            </a:r>
          </a:p>
        </p:txBody>
      </p:sp>
    </p:spTree>
    <p:extLst>
      <p:ext uri="{BB962C8B-B14F-4D97-AF65-F5344CB8AC3E}">
        <p14:creationId xmlns:p14="http://schemas.microsoft.com/office/powerpoint/2010/main" val="163919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5436703"/>
            <a:ext cx="7886700" cy="5764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</a:t>
            </a:r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0F2BCF93-798F-6546-A58F-C78E242F7753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628650" y="1371600"/>
            <a:ext cx="7886700" cy="3916363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26032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o azul con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C2AE0A0-3440-F14A-974F-D5EB1F30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2C513335-3321-3C42-A9D3-133B5F0B7D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4472678"/>
            <a:ext cx="78867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5C158628-931C-1F47-A4DB-F456EFB95491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8650" y="1381125"/>
            <a:ext cx="7886700" cy="2932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85932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o azul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C2AE0A0-3440-F14A-974F-D5EB1F30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2C513335-3321-3C42-A9D3-133B5F0B7D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4472678"/>
            <a:ext cx="78867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A549726-4F50-CA42-85E3-B9DF4FCE11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8650" y="1371600"/>
            <a:ext cx="7886700" cy="29416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59157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08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ión de present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6">
            <a:extLst>
              <a:ext uri="{FF2B5EF4-FFF2-40B4-BE49-F238E27FC236}">
                <a16:creationId xmlns:a16="http://schemas.microsoft.com/office/drawing/2014/main" id="{CD5B2109-6501-4A45-A8A9-42ADFFEC23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99791" y="2505351"/>
            <a:ext cx="5466523" cy="14007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0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División de</a:t>
            </a:r>
          </a:p>
          <a:p>
            <a:r>
              <a:rPr lang="es-419"/>
              <a:t>presentación</a:t>
            </a:r>
          </a:p>
        </p:txBody>
      </p:sp>
    </p:spTree>
    <p:extLst>
      <p:ext uri="{BB962C8B-B14F-4D97-AF65-F5344CB8AC3E}">
        <p14:creationId xmlns:p14="http://schemas.microsoft.com/office/powerpoint/2010/main" val="192622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presentació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77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600269"/>
            <a:ext cx="4181889" cy="41147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F9179B39-F501-FE47-A96D-2034D9953C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49838" y="1600200"/>
            <a:ext cx="3465512" cy="41148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9060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985661"/>
            <a:ext cx="78867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F9179B39-F501-FE47-A96D-2034D9953C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9348" y="1580322"/>
            <a:ext cx="7876001" cy="227606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111179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7739" y="1669775"/>
            <a:ext cx="3247611" cy="420425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1034C30-C1D3-6044-978C-1A5A1DAEEC92}"/>
              </a:ext>
            </a:extLst>
          </p:cNvPr>
          <p:cNvSpPr/>
          <p:nvPr userDrawn="1"/>
        </p:nvSpPr>
        <p:spPr>
          <a:xfrm>
            <a:off x="-427383" y="1470991"/>
            <a:ext cx="4452731" cy="4502426"/>
          </a:xfrm>
          <a:prstGeom prst="rect">
            <a:avLst/>
          </a:prstGeom>
          <a:solidFill>
            <a:srgbClr val="011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08B7E6C2-334C-6946-AFBF-41245E5FD7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888" y="1392238"/>
            <a:ext cx="4333875" cy="471011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04337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>
            <a:extLst>
              <a:ext uri="{FF2B5EF4-FFF2-40B4-BE49-F238E27FC236}">
                <a16:creationId xmlns:a16="http://schemas.microsoft.com/office/drawing/2014/main" id="{0D638806-83EB-6A4D-B382-2C7F4499FC64}"/>
              </a:ext>
            </a:extLst>
          </p:cNvPr>
          <p:cNvSpPr/>
          <p:nvPr userDrawn="1"/>
        </p:nvSpPr>
        <p:spPr>
          <a:xfrm>
            <a:off x="675861" y="974034"/>
            <a:ext cx="4611757" cy="4611757"/>
          </a:xfrm>
          <a:prstGeom prst="ellipse">
            <a:avLst/>
          </a:prstGeom>
          <a:solidFill>
            <a:srgbClr val="E69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F28F3E05-1C6E-3443-9602-F91E1DE58D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26156" y="1272209"/>
            <a:ext cx="3247611" cy="420425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951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gráfic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4512435"/>
            <a:ext cx="78867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C9002DDE-F042-374E-AD83-5C46A52021AD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8650" y="1411288"/>
            <a:ext cx="7886700" cy="29813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6189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gráfi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4403104"/>
            <a:ext cx="3605420" cy="18386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</a:t>
            </a:r>
          </a:p>
        </p:txBody>
      </p:sp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D3158455-F71F-D540-9E6A-09A0A00BE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09930" y="4403104"/>
            <a:ext cx="3605420" cy="18386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ABCC8796-5CFA-6E4A-B27C-3FC9629A73D1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8650" y="1450975"/>
            <a:ext cx="3605213" cy="2792413"/>
          </a:xfrm>
          <a:prstGeom prst="rect">
            <a:avLst/>
          </a:prstGeom>
        </p:spPr>
        <p:txBody>
          <a:bodyPr/>
          <a:lstStyle/>
          <a:p>
            <a:endParaRPr lang="es-419"/>
          </a:p>
        </p:txBody>
      </p:sp>
      <p:sp>
        <p:nvSpPr>
          <p:cNvPr id="9" name="Marcador de gráfico 8">
            <a:extLst>
              <a:ext uri="{FF2B5EF4-FFF2-40B4-BE49-F238E27FC236}">
                <a16:creationId xmlns:a16="http://schemas.microsoft.com/office/drawing/2014/main" id="{19EF12C8-6170-FF45-92B1-2447C86E3ED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10138" y="1427163"/>
            <a:ext cx="3605212" cy="2827337"/>
          </a:xfrm>
          <a:prstGeom prst="rect">
            <a:avLst/>
          </a:prstGeom>
        </p:spPr>
        <p:txBody>
          <a:bodyPr/>
          <a:lstStyle/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165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4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63" r:id="rId4"/>
    <p:sldLayoutId id="2147483664" r:id="rId5"/>
    <p:sldLayoutId id="2147483667" r:id="rId6"/>
    <p:sldLayoutId id="2147483669" r:id="rId7"/>
    <p:sldLayoutId id="2147483665" r:id="rId8"/>
    <p:sldLayoutId id="2147483666" r:id="rId9"/>
    <p:sldLayoutId id="2147483668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.png"/><Relationship Id="rId5" Type="http://schemas.openxmlformats.org/officeDocument/2006/relationships/image" Target="../media/image8.png"/><Relationship Id="rId10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B2EBAA4-F131-46BD-9802-D503055FC0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CR" dirty="0">
                <a:solidFill>
                  <a:srgbClr val="01133E"/>
                </a:solidFill>
              </a:rPr>
              <a:t>Inteligencia de Decisión (DI)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35E0F7-8888-41C8-A2A7-542650BFF2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dirty="0">
                <a:solidFill>
                  <a:srgbClr val="01133E"/>
                </a:solidFill>
              </a:rPr>
              <a:t>Jason Gabriel Acevedo Esquivel</a:t>
            </a:r>
          </a:p>
          <a:p>
            <a:r>
              <a:rPr lang="es-MX" dirty="0">
                <a:solidFill>
                  <a:srgbClr val="01133E"/>
                </a:solidFill>
              </a:rPr>
              <a:t>Consultor y Académico en </a:t>
            </a:r>
          </a:p>
          <a:p>
            <a:r>
              <a:rPr lang="es-MX" dirty="0">
                <a:solidFill>
                  <a:srgbClr val="01133E"/>
                </a:solidFill>
              </a:rPr>
              <a:t> Estrategia y Operaciones  </a:t>
            </a:r>
          </a:p>
          <a:p>
            <a:r>
              <a:rPr lang="es-MX" dirty="0">
                <a:solidFill>
                  <a:srgbClr val="01133E"/>
                </a:solidFill>
              </a:rPr>
              <a:t> </a:t>
            </a:r>
            <a:r>
              <a:rPr lang="es-MX" dirty="0" err="1">
                <a:solidFill>
                  <a:srgbClr val="01133E"/>
                </a:solidFill>
              </a:rPr>
              <a:t>Ago</a:t>
            </a:r>
            <a:r>
              <a:rPr lang="es-MX" dirty="0">
                <a:solidFill>
                  <a:srgbClr val="01133E"/>
                </a:solidFill>
              </a:rPr>
              <a:t>, 2022</a:t>
            </a:r>
            <a:endParaRPr lang="es-CR" dirty="0">
              <a:solidFill>
                <a:srgbClr val="01133E"/>
              </a:solidFill>
            </a:endParaRPr>
          </a:p>
        </p:txBody>
      </p:sp>
      <p:pic>
        <p:nvPicPr>
          <p:cNvPr id="9" name="Imagen 8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8BAC0A1A-7F44-65D8-F614-5E0D48046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346BFDE-8696-4021-C44D-16D279E06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25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C3D1C4A3-A161-41A3-814A-46D7E2B3B36C}"/>
              </a:ext>
            </a:extLst>
          </p:cNvPr>
          <p:cNvSpPr txBox="1"/>
          <p:nvPr/>
        </p:nvSpPr>
        <p:spPr>
          <a:xfrm>
            <a:off x="623141" y="1635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FA256C04-3D71-57BD-F876-E9A373A3A61A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07A86410-FA90-086C-0908-D1ACD1CD99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152C0C1-F060-A65F-F9A4-A8587003E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02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-1">
            <a:extLst>
              <a:ext uri="{FF2B5EF4-FFF2-40B4-BE49-F238E27FC236}">
                <a16:creationId xmlns:a16="http://schemas.microsoft.com/office/drawing/2014/main" id="{11919D3E-E8FA-2D2E-B367-65AE006642FA}"/>
              </a:ext>
            </a:extLst>
          </p:cNvPr>
          <p:cNvSpPr/>
          <p:nvPr/>
        </p:nvSpPr>
        <p:spPr>
          <a:xfrm>
            <a:off x="3329266" y="2276736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8BB74C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Acceder</a:t>
            </a:r>
          </a:p>
        </p:txBody>
      </p:sp>
      <p:sp>
        <p:nvSpPr>
          <p:cNvPr id="6" name="2-1-1">
            <a:extLst>
              <a:ext uri="{FF2B5EF4-FFF2-40B4-BE49-F238E27FC236}">
                <a16:creationId xmlns:a16="http://schemas.microsoft.com/office/drawing/2014/main" id="{7D57E815-15A7-FDFB-34D8-BF3EC0019477}"/>
              </a:ext>
            </a:extLst>
          </p:cNvPr>
          <p:cNvSpPr/>
          <p:nvPr/>
        </p:nvSpPr>
        <p:spPr>
          <a:xfrm>
            <a:off x="7251301" y="2276736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8BB74C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Presentar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1-1">
            <a:extLst>
              <a:ext uri="{FF2B5EF4-FFF2-40B4-BE49-F238E27FC236}">
                <a16:creationId xmlns:a16="http://schemas.microsoft.com/office/drawing/2014/main" id="{28D95AF3-5B6E-71F9-9F1A-E987FE795576}"/>
              </a:ext>
            </a:extLst>
          </p:cNvPr>
          <p:cNvSpPr/>
          <p:nvPr/>
        </p:nvSpPr>
        <p:spPr>
          <a:xfrm>
            <a:off x="5271868" y="2276737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8BB74C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Calcular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8" name="1-1">
            <a:extLst>
              <a:ext uri="{FF2B5EF4-FFF2-40B4-BE49-F238E27FC236}">
                <a16:creationId xmlns:a16="http://schemas.microsoft.com/office/drawing/2014/main" id="{C6B26E48-F9E9-C28F-5CBD-6140E5C7F8CF}"/>
              </a:ext>
            </a:extLst>
          </p:cNvPr>
          <p:cNvSpPr/>
          <p:nvPr/>
        </p:nvSpPr>
        <p:spPr>
          <a:xfrm>
            <a:off x="1386664" y="2276740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8BB74C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Definir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SN">
            <a:extLst>
              <a:ext uri="{FF2B5EF4-FFF2-40B4-BE49-F238E27FC236}">
                <a16:creationId xmlns:a16="http://schemas.microsoft.com/office/drawing/2014/main" id="{E85B6B2C-E37B-C9FD-BE74-F4290A20C86D}"/>
              </a:ext>
            </a:extLst>
          </p:cNvPr>
          <p:cNvSpPr/>
          <p:nvPr/>
        </p:nvSpPr>
        <p:spPr>
          <a:xfrm>
            <a:off x="1386664" y="1349152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1F497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Inteligencia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decisión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</a:p>
        </p:txBody>
      </p:sp>
      <p:sp>
        <p:nvSpPr>
          <p:cNvPr id="10" name="TextBox 250">
            <a:extLst>
              <a:ext uri="{FF2B5EF4-FFF2-40B4-BE49-F238E27FC236}">
                <a16:creationId xmlns:a16="http://schemas.microsoft.com/office/drawing/2014/main" id="{6CD12D89-ADAE-DD40-8711-C05F225C6066}"/>
              </a:ext>
            </a:extLst>
          </p:cNvPr>
          <p:cNvSpPr txBox="1"/>
          <p:nvPr/>
        </p:nvSpPr>
        <p:spPr>
          <a:xfrm>
            <a:off x="73160" y="2585714"/>
            <a:ext cx="1313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latin typeface="Arial Black" panose="020B0A04020102020204" pitchFamily="34" charset="0"/>
                <a:cs typeface="Segoe UI Light" panose="020B0502040204020203" pitchFamily="34" charset="0"/>
              </a:rPr>
              <a:t>Actividades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TextBox 251">
            <a:extLst>
              <a:ext uri="{FF2B5EF4-FFF2-40B4-BE49-F238E27FC236}">
                <a16:creationId xmlns:a16="http://schemas.microsoft.com/office/drawing/2014/main" id="{CAB64D73-2C5D-72ED-D8CB-ACF888762FA2}"/>
              </a:ext>
            </a:extLst>
          </p:cNvPr>
          <p:cNvSpPr txBox="1"/>
          <p:nvPr/>
        </p:nvSpPr>
        <p:spPr>
          <a:xfrm>
            <a:off x="60898" y="4506086"/>
            <a:ext cx="1313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latin typeface="Arial Black" panose="020B0A04020102020204" pitchFamily="34" charset="0"/>
                <a:cs typeface="Segoe UI Light" panose="020B0502040204020203" pitchFamily="34" charset="0"/>
              </a:rPr>
              <a:t>Técnicas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Box 252">
            <a:extLst>
              <a:ext uri="{FF2B5EF4-FFF2-40B4-BE49-F238E27FC236}">
                <a16:creationId xmlns:a16="http://schemas.microsoft.com/office/drawing/2014/main" id="{FDE55973-3332-90BB-8717-8613FACA391A}"/>
              </a:ext>
            </a:extLst>
          </p:cNvPr>
          <p:cNvSpPr txBox="1"/>
          <p:nvPr/>
        </p:nvSpPr>
        <p:spPr>
          <a:xfrm>
            <a:off x="73160" y="1631266"/>
            <a:ext cx="1325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latin typeface="Arial Black" panose="020B0A04020102020204" pitchFamily="34" charset="0"/>
                <a:cs typeface="Segoe UI Light" panose="020B0502040204020203" pitchFamily="34" charset="0"/>
              </a:rPr>
              <a:t>Proceso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TextBox 250">
            <a:extLst>
              <a:ext uri="{FF2B5EF4-FFF2-40B4-BE49-F238E27FC236}">
                <a16:creationId xmlns:a16="http://schemas.microsoft.com/office/drawing/2014/main" id="{8643B370-6A2D-8A65-7ECC-894AAFB12627}"/>
              </a:ext>
            </a:extLst>
          </p:cNvPr>
          <p:cNvSpPr txBox="1"/>
          <p:nvPr/>
        </p:nvSpPr>
        <p:spPr>
          <a:xfrm>
            <a:off x="60898" y="3426736"/>
            <a:ext cx="1325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latin typeface="Arial Black" panose="020B0A04020102020204" pitchFamily="34" charset="0"/>
                <a:cs typeface="Segoe UI Light" panose="020B0502040204020203" pitchFamily="34" charset="0"/>
              </a:rPr>
              <a:t>Actores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TextBox 251">
            <a:extLst>
              <a:ext uri="{FF2B5EF4-FFF2-40B4-BE49-F238E27FC236}">
                <a16:creationId xmlns:a16="http://schemas.microsoft.com/office/drawing/2014/main" id="{00654691-BC90-771F-8E4D-19EE4830B483}"/>
              </a:ext>
            </a:extLst>
          </p:cNvPr>
          <p:cNvSpPr txBox="1"/>
          <p:nvPr/>
        </p:nvSpPr>
        <p:spPr>
          <a:xfrm>
            <a:off x="85422" y="5408029"/>
            <a:ext cx="1313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latin typeface="Arial Black" panose="020B0A04020102020204" pitchFamily="34" charset="0"/>
                <a:cs typeface="Segoe UI Light" panose="020B0502040204020203" pitchFamily="34" charset="0"/>
              </a:rPr>
              <a:t>Herramientas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1-2">
            <a:extLst>
              <a:ext uri="{FF2B5EF4-FFF2-40B4-BE49-F238E27FC236}">
                <a16:creationId xmlns:a16="http://schemas.microsoft.com/office/drawing/2014/main" id="{5D3BF79D-9CED-72A8-886F-3DF68817C529}"/>
              </a:ext>
            </a:extLst>
          </p:cNvPr>
          <p:cNvSpPr/>
          <p:nvPr/>
        </p:nvSpPr>
        <p:spPr>
          <a:xfrm>
            <a:off x="3323135" y="3239454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Ing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datos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2-2-1">
            <a:extLst>
              <a:ext uri="{FF2B5EF4-FFF2-40B4-BE49-F238E27FC236}">
                <a16:creationId xmlns:a16="http://schemas.microsoft.com/office/drawing/2014/main" id="{4F027AD1-AB57-5768-5E98-CE773097AA5B}"/>
              </a:ext>
            </a:extLst>
          </p:cNvPr>
          <p:cNvSpPr/>
          <p:nvPr/>
        </p:nvSpPr>
        <p:spPr>
          <a:xfrm>
            <a:off x="7239039" y="3239454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Analista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datos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1-2">
            <a:extLst>
              <a:ext uri="{FF2B5EF4-FFF2-40B4-BE49-F238E27FC236}">
                <a16:creationId xmlns:a16="http://schemas.microsoft.com/office/drawing/2014/main" id="{306A2E6B-424F-FD43-E845-96E81F05AF30}"/>
              </a:ext>
            </a:extLst>
          </p:cNvPr>
          <p:cNvSpPr/>
          <p:nvPr/>
        </p:nvSpPr>
        <p:spPr>
          <a:xfrm>
            <a:off x="5259606" y="3239454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Científico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1-2">
            <a:extLst>
              <a:ext uri="{FF2B5EF4-FFF2-40B4-BE49-F238E27FC236}">
                <a16:creationId xmlns:a16="http://schemas.microsoft.com/office/drawing/2014/main" id="{F26E67B8-95AC-351D-5FAA-9A07F6B8203A}"/>
              </a:ext>
            </a:extLst>
          </p:cNvPr>
          <p:cNvSpPr/>
          <p:nvPr/>
        </p:nvSpPr>
        <p:spPr>
          <a:xfrm>
            <a:off x="1386664" y="3208722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Traductor</a:t>
            </a:r>
          </a:p>
        </p:txBody>
      </p:sp>
      <p:sp>
        <p:nvSpPr>
          <p:cNvPr id="19" name="1-3">
            <a:extLst>
              <a:ext uri="{FF2B5EF4-FFF2-40B4-BE49-F238E27FC236}">
                <a16:creationId xmlns:a16="http://schemas.microsoft.com/office/drawing/2014/main" id="{B97D4459-82B6-38F2-2CD0-C774E8F2EDD4}"/>
              </a:ext>
            </a:extLst>
          </p:cNvPr>
          <p:cNvSpPr/>
          <p:nvPr/>
        </p:nvSpPr>
        <p:spPr>
          <a:xfrm>
            <a:off x="3317004" y="4171439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Minería</a:t>
            </a: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 de </a:t>
            </a: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datos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0" name="2-3-2">
            <a:extLst>
              <a:ext uri="{FF2B5EF4-FFF2-40B4-BE49-F238E27FC236}">
                <a16:creationId xmlns:a16="http://schemas.microsoft.com/office/drawing/2014/main" id="{2A81C4B5-2EB3-F74B-F086-39C12CEA493C}"/>
              </a:ext>
            </a:extLst>
          </p:cNvPr>
          <p:cNvSpPr/>
          <p:nvPr/>
        </p:nvSpPr>
        <p:spPr>
          <a:xfrm>
            <a:off x="7239039" y="4196807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Inteligencia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negocios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1-3">
            <a:extLst>
              <a:ext uri="{FF2B5EF4-FFF2-40B4-BE49-F238E27FC236}">
                <a16:creationId xmlns:a16="http://schemas.microsoft.com/office/drawing/2014/main" id="{1A095665-4FF8-95A5-9711-1890E686D9D9}"/>
              </a:ext>
            </a:extLst>
          </p:cNvPr>
          <p:cNvSpPr/>
          <p:nvPr/>
        </p:nvSpPr>
        <p:spPr>
          <a:xfrm>
            <a:off x="5259606" y="4196806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Ciencia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decisión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y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datos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1-3">
            <a:extLst>
              <a:ext uri="{FF2B5EF4-FFF2-40B4-BE49-F238E27FC236}">
                <a16:creationId xmlns:a16="http://schemas.microsoft.com/office/drawing/2014/main" id="{C25C77B9-4A30-FD3A-47A8-E13EB6D320C1}"/>
              </a:ext>
            </a:extLst>
          </p:cNvPr>
          <p:cNvSpPr/>
          <p:nvPr/>
        </p:nvSpPr>
        <p:spPr>
          <a:xfrm>
            <a:off x="1386664" y="4171439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Kaikaku</a:t>
            </a: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, </a:t>
            </a: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Kakushin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1-3">
            <a:extLst>
              <a:ext uri="{FF2B5EF4-FFF2-40B4-BE49-F238E27FC236}">
                <a16:creationId xmlns:a16="http://schemas.microsoft.com/office/drawing/2014/main" id="{5EC0986B-D160-99FB-DC99-4F95C6C58F61}"/>
              </a:ext>
            </a:extLst>
          </p:cNvPr>
          <p:cNvSpPr/>
          <p:nvPr/>
        </p:nvSpPr>
        <p:spPr>
          <a:xfrm>
            <a:off x="3317004" y="5187461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Hadoop – Spark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4" name="1-3">
            <a:extLst>
              <a:ext uri="{FF2B5EF4-FFF2-40B4-BE49-F238E27FC236}">
                <a16:creationId xmlns:a16="http://schemas.microsoft.com/office/drawing/2014/main" id="{D3EBAA9E-ACE1-D968-1B2D-0F9BF1ECB9CF}"/>
              </a:ext>
            </a:extLst>
          </p:cNvPr>
          <p:cNvSpPr/>
          <p:nvPr/>
        </p:nvSpPr>
        <p:spPr>
          <a:xfrm>
            <a:off x="7251301" y="5184049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Tableau - </a:t>
            </a: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PBI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1-3">
            <a:extLst>
              <a:ext uri="{FF2B5EF4-FFF2-40B4-BE49-F238E27FC236}">
                <a16:creationId xmlns:a16="http://schemas.microsoft.com/office/drawing/2014/main" id="{7DA5DE27-D3DF-3A81-A07D-FBF438AE67C3}"/>
              </a:ext>
            </a:extLst>
          </p:cNvPr>
          <p:cNvSpPr/>
          <p:nvPr/>
        </p:nvSpPr>
        <p:spPr>
          <a:xfrm>
            <a:off x="5283707" y="5187461"/>
            <a:ext cx="648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6" name="1-3">
            <a:extLst>
              <a:ext uri="{FF2B5EF4-FFF2-40B4-BE49-F238E27FC236}">
                <a16:creationId xmlns:a16="http://schemas.microsoft.com/office/drawing/2014/main" id="{32CF0278-09D7-3201-143A-CD20354AA2ED}"/>
              </a:ext>
            </a:extLst>
          </p:cNvPr>
          <p:cNvSpPr/>
          <p:nvPr/>
        </p:nvSpPr>
        <p:spPr>
          <a:xfrm>
            <a:off x="6048945" y="5187460"/>
            <a:ext cx="648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Pythone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7" name="1-3">
            <a:extLst>
              <a:ext uri="{FF2B5EF4-FFF2-40B4-BE49-F238E27FC236}">
                <a16:creationId xmlns:a16="http://schemas.microsoft.com/office/drawing/2014/main" id="{80E69968-19B1-0DC9-C117-C9775FBEAC60}"/>
              </a:ext>
            </a:extLst>
          </p:cNvPr>
          <p:cNvSpPr/>
          <p:nvPr/>
        </p:nvSpPr>
        <p:spPr>
          <a:xfrm>
            <a:off x="1374402" y="5184049"/>
            <a:ext cx="1440000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3240" tIns="83240" rIns="83240" bIns="83240" numCol="1" spcCol="1270" anchor="ctr" anchorCtr="0">
            <a:no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sysClr val="window" lastClr="FFFFFF"/>
                </a:solidFill>
                <a:latin typeface="Segoe UI"/>
              </a:rPr>
              <a:t>VoC</a:t>
            </a:r>
            <a:r>
              <a:rPr lang="en-US" sz="1600" dirty="0">
                <a:solidFill>
                  <a:sysClr val="window" lastClr="FFFFFF"/>
                </a:solidFill>
                <a:latin typeface="Segoe UI"/>
              </a:rPr>
              <a:t> – CTQ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3" name="Imagen 3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B50EB22E-4F26-9B3A-130D-F0A64FC106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34" name="Imagen 3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C1F4835-A9B0-6321-4DA2-5BB747E0D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55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6430C3D5-E895-4D28-813B-5C92204A39CD}"/>
              </a:ext>
            </a:extLst>
          </p:cNvPr>
          <p:cNvSpPr txBox="1"/>
          <p:nvPr/>
        </p:nvSpPr>
        <p:spPr>
          <a:xfrm>
            <a:off x="623141" y="1663925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901884CF-70ED-C525-FDB0-A16414C31E63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E1510060-583C-952D-F085-7912A15751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EA91B572-B368-D245-242C-5D7B436809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38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>
            <a:extLst>
              <a:ext uri="{FF2B5EF4-FFF2-40B4-BE49-F238E27FC236}">
                <a16:creationId xmlns:a16="http://schemas.microsoft.com/office/drawing/2014/main" id="{32CA2F7B-06C8-417F-884E-1A1CB6ECB852}"/>
              </a:ext>
            </a:extLst>
          </p:cNvPr>
          <p:cNvSpPr>
            <a:spLocks/>
          </p:cNvSpPr>
          <p:nvPr/>
        </p:nvSpPr>
        <p:spPr bwMode="auto">
          <a:xfrm>
            <a:off x="4349981" y="1253247"/>
            <a:ext cx="2596826" cy="2051871"/>
          </a:xfrm>
          <a:custGeom>
            <a:avLst/>
            <a:gdLst>
              <a:gd name="T0" fmla="*/ 285 w 559"/>
              <a:gd name="T1" fmla="*/ 442 h 442"/>
              <a:gd name="T2" fmla="*/ 210 w 559"/>
              <a:gd name="T3" fmla="*/ 415 h 442"/>
              <a:gd name="T4" fmla="*/ 145 w 559"/>
              <a:gd name="T5" fmla="*/ 335 h 442"/>
              <a:gd name="T6" fmla="*/ 79 w 559"/>
              <a:gd name="T7" fmla="*/ 379 h 442"/>
              <a:gd name="T8" fmla="*/ 3 w 559"/>
              <a:gd name="T9" fmla="*/ 355 h 442"/>
              <a:gd name="T10" fmla="*/ 0 w 559"/>
              <a:gd name="T11" fmla="*/ 350 h 442"/>
              <a:gd name="T12" fmla="*/ 492 w 559"/>
              <a:gd name="T13" fmla="*/ 0 h 442"/>
              <a:gd name="T14" fmla="*/ 495 w 559"/>
              <a:gd name="T15" fmla="*/ 1 h 442"/>
              <a:gd name="T16" fmla="*/ 496 w 559"/>
              <a:gd name="T17" fmla="*/ 90 h 442"/>
              <a:gd name="T18" fmla="*/ 500 w 559"/>
              <a:gd name="T19" fmla="*/ 94 h 442"/>
              <a:gd name="T20" fmla="*/ 500 w 559"/>
              <a:gd name="T21" fmla="*/ 213 h 442"/>
              <a:gd name="T22" fmla="*/ 496 w 559"/>
              <a:gd name="T23" fmla="*/ 217 h 442"/>
              <a:gd name="T24" fmla="*/ 492 w 559"/>
              <a:gd name="T25" fmla="*/ 302 h 442"/>
              <a:gd name="T26" fmla="*/ 489 w 559"/>
              <a:gd name="T27" fmla="*/ 302 h 442"/>
              <a:gd name="T28" fmla="*/ 481 w 559"/>
              <a:gd name="T29" fmla="*/ 303 h 442"/>
              <a:gd name="T30" fmla="*/ 477 w 559"/>
              <a:gd name="T31" fmla="*/ 303 h 442"/>
              <a:gd name="T32" fmla="*/ 468 w 559"/>
              <a:gd name="T33" fmla="*/ 304 h 442"/>
              <a:gd name="T34" fmla="*/ 461 w 559"/>
              <a:gd name="T35" fmla="*/ 305 h 442"/>
              <a:gd name="T36" fmla="*/ 455 w 559"/>
              <a:gd name="T37" fmla="*/ 306 h 442"/>
              <a:gd name="T38" fmla="*/ 446 w 559"/>
              <a:gd name="T39" fmla="*/ 308 h 442"/>
              <a:gd name="T40" fmla="*/ 442 w 559"/>
              <a:gd name="T41" fmla="*/ 309 h 442"/>
              <a:gd name="T42" fmla="*/ 434 w 559"/>
              <a:gd name="T43" fmla="*/ 312 h 442"/>
              <a:gd name="T44" fmla="*/ 425 w 559"/>
              <a:gd name="T45" fmla="*/ 315 h 442"/>
              <a:gd name="T46" fmla="*/ 417 w 559"/>
              <a:gd name="T47" fmla="*/ 318 h 442"/>
              <a:gd name="T48" fmla="*/ 409 w 559"/>
              <a:gd name="T49" fmla="*/ 321 h 442"/>
              <a:gd name="T50" fmla="*/ 401 w 559"/>
              <a:gd name="T51" fmla="*/ 325 h 442"/>
              <a:gd name="T52" fmla="*/ 393 w 559"/>
              <a:gd name="T53" fmla="*/ 328 h 442"/>
              <a:gd name="T54" fmla="*/ 385 w 559"/>
              <a:gd name="T55" fmla="*/ 333 h 442"/>
              <a:gd name="T56" fmla="*/ 378 w 559"/>
              <a:gd name="T57" fmla="*/ 337 h 442"/>
              <a:gd name="T58" fmla="*/ 371 w 559"/>
              <a:gd name="T59" fmla="*/ 342 h 442"/>
              <a:gd name="T60" fmla="*/ 364 w 559"/>
              <a:gd name="T61" fmla="*/ 347 h 442"/>
              <a:gd name="T62" fmla="*/ 357 w 559"/>
              <a:gd name="T63" fmla="*/ 352 h 442"/>
              <a:gd name="T64" fmla="*/ 350 w 559"/>
              <a:gd name="T65" fmla="*/ 358 h 442"/>
              <a:gd name="T66" fmla="*/ 344 w 559"/>
              <a:gd name="T67" fmla="*/ 363 h 442"/>
              <a:gd name="T68" fmla="*/ 338 w 559"/>
              <a:gd name="T69" fmla="*/ 369 h 442"/>
              <a:gd name="T70" fmla="*/ 289 w 559"/>
              <a:gd name="T71" fmla="*/ 44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9" h="442">
                <a:moveTo>
                  <a:pt x="286" y="442"/>
                </a:moveTo>
                <a:cubicBezTo>
                  <a:pt x="285" y="442"/>
                  <a:pt x="285" y="442"/>
                  <a:pt x="285" y="442"/>
                </a:cubicBezTo>
                <a:cubicBezTo>
                  <a:pt x="213" y="420"/>
                  <a:pt x="213" y="420"/>
                  <a:pt x="213" y="420"/>
                </a:cubicBezTo>
                <a:cubicBezTo>
                  <a:pt x="211" y="419"/>
                  <a:pt x="210" y="417"/>
                  <a:pt x="210" y="415"/>
                </a:cubicBezTo>
                <a:cubicBezTo>
                  <a:pt x="211" y="411"/>
                  <a:pt x="212" y="406"/>
                  <a:pt x="212" y="402"/>
                </a:cubicBezTo>
                <a:cubicBezTo>
                  <a:pt x="212" y="365"/>
                  <a:pt x="182" y="335"/>
                  <a:pt x="145" y="335"/>
                </a:cubicBezTo>
                <a:cubicBezTo>
                  <a:pt x="118" y="335"/>
                  <a:pt x="93" y="351"/>
                  <a:pt x="83" y="376"/>
                </a:cubicBezTo>
                <a:cubicBezTo>
                  <a:pt x="82" y="378"/>
                  <a:pt x="81" y="379"/>
                  <a:pt x="79" y="379"/>
                </a:cubicBezTo>
                <a:cubicBezTo>
                  <a:pt x="79" y="379"/>
                  <a:pt x="78" y="379"/>
                  <a:pt x="78" y="378"/>
                </a:cubicBezTo>
                <a:cubicBezTo>
                  <a:pt x="3" y="355"/>
                  <a:pt x="3" y="355"/>
                  <a:pt x="3" y="355"/>
                </a:cubicBezTo>
                <a:cubicBezTo>
                  <a:pt x="2" y="355"/>
                  <a:pt x="1" y="354"/>
                  <a:pt x="0" y="353"/>
                </a:cubicBezTo>
                <a:cubicBezTo>
                  <a:pt x="0" y="352"/>
                  <a:pt x="0" y="351"/>
                  <a:pt x="0" y="350"/>
                </a:cubicBezTo>
                <a:cubicBezTo>
                  <a:pt x="37" y="249"/>
                  <a:pt x="103" y="162"/>
                  <a:pt x="191" y="99"/>
                </a:cubicBezTo>
                <a:cubicBezTo>
                  <a:pt x="280" y="36"/>
                  <a:pt x="384" y="2"/>
                  <a:pt x="492" y="0"/>
                </a:cubicBezTo>
                <a:cubicBezTo>
                  <a:pt x="492" y="0"/>
                  <a:pt x="492" y="0"/>
                  <a:pt x="492" y="0"/>
                </a:cubicBezTo>
                <a:cubicBezTo>
                  <a:pt x="493" y="0"/>
                  <a:pt x="494" y="0"/>
                  <a:pt x="495" y="1"/>
                </a:cubicBezTo>
                <a:cubicBezTo>
                  <a:pt x="495" y="2"/>
                  <a:pt x="496" y="3"/>
                  <a:pt x="496" y="4"/>
                </a:cubicBezTo>
                <a:cubicBezTo>
                  <a:pt x="496" y="90"/>
                  <a:pt x="496" y="90"/>
                  <a:pt x="496" y="90"/>
                </a:cubicBezTo>
                <a:cubicBezTo>
                  <a:pt x="496" y="93"/>
                  <a:pt x="498" y="94"/>
                  <a:pt x="500" y="94"/>
                </a:cubicBezTo>
                <a:cubicBezTo>
                  <a:pt x="500" y="94"/>
                  <a:pt x="500" y="94"/>
                  <a:pt x="500" y="94"/>
                </a:cubicBezTo>
                <a:cubicBezTo>
                  <a:pt x="533" y="95"/>
                  <a:pt x="559" y="121"/>
                  <a:pt x="559" y="154"/>
                </a:cubicBezTo>
                <a:cubicBezTo>
                  <a:pt x="559" y="186"/>
                  <a:pt x="533" y="213"/>
                  <a:pt x="500" y="213"/>
                </a:cubicBezTo>
                <a:cubicBezTo>
                  <a:pt x="500" y="213"/>
                  <a:pt x="500" y="213"/>
                  <a:pt x="500" y="213"/>
                </a:cubicBezTo>
                <a:cubicBezTo>
                  <a:pt x="498" y="213"/>
                  <a:pt x="496" y="214"/>
                  <a:pt x="496" y="217"/>
                </a:cubicBezTo>
                <a:cubicBezTo>
                  <a:pt x="496" y="298"/>
                  <a:pt x="496" y="298"/>
                  <a:pt x="496" y="298"/>
                </a:cubicBezTo>
                <a:cubicBezTo>
                  <a:pt x="496" y="300"/>
                  <a:pt x="494" y="302"/>
                  <a:pt x="492" y="302"/>
                </a:cubicBezTo>
                <a:cubicBezTo>
                  <a:pt x="491" y="302"/>
                  <a:pt x="491" y="302"/>
                  <a:pt x="491" y="302"/>
                </a:cubicBezTo>
                <a:cubicBezTo>
                  <a:pt x="490" y="302"/>
                  <a:pt x="489" y="302"/>
                  <a:pt x="489" y="302"/>
                </a:cubicBezTo>
                <a:cubicBezTo>
                  <a:pt x="487" y="302"/>
                  <a:pt x="487" y="302"/>
                  <a:pt x="487" y="302"/>
                </a:cubicBezTo>
                <a:cubicBezTo>
                  <a:pt x="485" y="303"/>
                  <a:pt x="483" y="303"/>
                  <a:pt x="481" y="303"/>
                </a:cubicBezTo>
                <a:cubicBezTo>
                  <a:pt x="481" y="303"/>
                  <a:pt x="480" y="303"/>
                  <a:pt x="479" y="303"/>
                </a:cubicBezTo>
                <a:cubicBezTo>
                  <a:pt x="477" y="303"/>
                  <a:pt x="477" y="303"/>
                  <a:pt x="477" y="303"/>
                </a:cubicBezTo>
                <a:cubicBezTo>
                  <a:pt x="476" y="303"/>
                  <a:pt x="474" y="303"/>
                  <a:pt x="472" y="304"/>
                </a:cubicBezTo>
                <a:cubicBezTo>
                  <a:pt x="472" y="304"/>
                  <a:pt x="468" y="304"/>
                  <a:pt x="468" y="304"/>
                </a:cubicBezTo>
                <a:cubicBezTo>
                  <a:pt x="466" y="305"/>
                  <a:pt x="465" y="305"/>
                  <a:pt x="464" y="305"/>
                </a:cubicBezTo>
                <a:cubicBezTo>
                  <a:pt x="463" y="305"/>
                  <a:pt x="462" y="305"/>
                  <a:pt x="461" y="305"/>
                </a:cubicBezTo>
                <a:cubicBezTo>
                  <a:pt x="459" y="306"/>
                  <a:pt x="459" y="306"/>
                  <a:pt x="459" y="306"/>
                </a:cubicBezTo>
                <a:cubicBezTo>
                  <a:pt x="457" y="306"/>
                  <a:pt x="456" y="306"/>
                  <a:pt x="455" y="306"/>
                </a:cubicBezTo>
                <a:cubicBezTo>
                  <a:pt x="454" y="307"/>
                  <a:pt x="450" y="308"/>
                  <a:pt x="450" y="308"/>
                </a:cubicBezTo>
                <a:cubicBezTo>
                  <a:pt x="448" y="308"/>
                  <a:pt x="447" y="308"/>
                  <a:pt x="446" y="308"/>
                </a:cubicBezTo>
                <a:cubicBezTo>
                  <a:pt x="445" y="309"/>
                  <a:pt x="444" y="309"/>
                  <a:pt x="443" y="309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0" y="310"/>
                  <a:pt x="439" y="310"/>
                  <a:pt x="438" y="311"/>
                </a:cubicBezTo>
                <a:cubicBezTo>
                  <a:pt x="436" y="311"/>
                  <a:pt x="435" y="311"/>
                  <a:pt x="434" y="312"/>
                </a:cubicBezTo>
                <a:cubicBezTo>
                  <a:pt x="432" y="312"/>
                  <a:pt x="431" y="313"/>
                  <a:pt x="429" y="313"/>
                </a:cubicBezTo>
                <a:cubicBezTo>
                  <a:pt x="428" y="314"/>
                  <a:pt x="426" y="314"/>
                  <a:pt x="425" y="315"/>
                </a:cubicBezTo>
                <a:cubicBezTo>
                  <a:pt x="424" y="315"/>
                  <a:pt x="422" y="316"/>
                  <a:pt x="421" y="316"/>
                </a:cubicBezTo>
                <a:cubicBezTo>
                  <a:pt x="420" y="317"/>
                  <a:pt x="418" y="317"/>
                  <a:pt x="417" y="318"/>
                </a:cubicBezTo>
                <a:cubicBezTo>
                  <a:pt x="415" y="318"/>
                  <a:pt x="414" y="319"/>
                  <a:pt x="413" y="319"/>
                </a:cubicBezTo>
                <a:cubicBezTo>
                  <a:pt x="412" y="320"/>
                  <a:pt x="410" y="320"/>
                  <a:pt x="409" y="321"/>
                </a:cubicBezTo>
                <a:cubicBezTo>
                  <a:pt x="407" y="322"/>
                  <a:pt x="406" y="322"/>
                  <a:pt x="405" y="323"/>
                </a:cubicBezTo>
                <a:cubicBezTo>
                  <a:pt x="404" y="323"/>
                  <a:pt x="402" y="324"/>
                  <a:pt x="401" y="325"/>
                </a:cubicBezTo>
                <a:cubicBezTo>
                  <a:pt x="400" y="325"/>
                  <a:pt x="398" y="326"/>
                  <a:pt x="397" y="326"/>
                </a:cubicBezTo>
                <a:cubicBezTo>
                  <a:pt x="396" y="327"/>
                  <a:pt x="394" y="328"/>
                  <a:pt x="393" y="328"/>
                </a:cubicBezTo>
                <a:cubicBezTo>
                  <a:pt x="392" y="329"/>
                  <a:pt x="391" y="330"/>
                  <a:pt x="390" y="330"/>
                </a:cubicBezTo>
                <a:cubicBezTo>
                  <a:pt x="388" y="331"/>
                  <a:pt x="387" y="332"/>
                  <a:pt x="385" y="333"/>
                </a:cubicBezTo>
                <a:cubicBezTo>
                  <a:pt x="383" y="334"/>
                  <a:pt x="383" y="334"/>
                  <a:pt x="383" y="334"/>
                </a:cubicBezTo>
                <a:cubicBezTo>
                  <a:pt x="381" y="335"/>
                  <a:pt x="379" y="336"/>
                  <a:pt x="378" y="337"/>
                </a:cubicBezTo>
                <a:cubicBezTo>
                  <a:pt x="375" y="339"/>
                  <a:pt x="375" y="339"/>
                  <a:pt x="375" y="339"/>
                </a:cubicBezTo>
                <a:cubicBezTo>
                  <a:pt x="374" y="340"/>
                  <a:pt x="372" y="341"/>
                  <a:pt x="371" y="342"/>
                </a:cubicBezTo>
                <a:cubicBezTo>
                  <a:pt x="368" y="344"/>
                  <a:pt x="368" y="344"/>
                  <a:pt x="368" y="344"/>
                </a:cubicBezTo>
                <a:cubicBezTo>
                  <a:pt x="367" y="345"/>
                  <a:pt x="365" y="346"/>
                  <a:pt x="364" y="347"/>
                </a:cubicBezTo>
                <a:cubicBezTo>
                  <a:pt x="363" y="347"/>
                  <a:pt x="362" y="348"/>
                  <a:pt x="361" y="349"/>
                </a:cubicBezTo>
                <a:cubicBezTo>
                  <a:pt x="360" y="350"/>
                  <a:pt x="358" y="351"/>
                  <a:pt x="357" y="352"/>
                </a:cubicBezTo>
                <a:cubicBezTo>
                  <a:pt x="355" y="354"/>
                  <a:pt x="355" y="354"/>
                  <a:pt x="355" y="354"/>
                </a:cubicBezTo>
                <a:cubicBezTo>
                  <a:pt x="353" y="355"/>
                  <a:pt x="352" y="356"/>
                  <a:pt x="350" y="358"/>
                </a:cubicBezTo>
                <a:cubicBezTo>
                  <a:pt x="349" y="359"/>
                  <a:pt x="349" y="359"/>
                  <a:pt x="349" y="359"/>
                </a:cubicBezTo>
                <a:cubicBezTo>
                  <a:pt x="347" y="360"/>
                  <a:pt x="345" y="362"/>
                  <a:pt x="344" y="363"/>
                </a:cubicBezTo>
                <a:cubicBezTo>
                  <a:pt x="343" y="364"/>
                  <a:pt x="343" y="364"/>
                  <a:pt x="343" y="364"/>
                </a:cubicBezTo>
                <a:cubicBezTo>
                  <a:pt x="341" y="366"/>
                  <a:pt x="339" y="368"/>
                  <a:pt x="338" y="369"/>
                </a:cubicBezTo>
                <a:cubicBezTo>
                  <a:pt x="337" y="370"/>
                  <a:pt x="337" y="370"/>
                  <a:pt x="337" y="370"/>
                </a:cubicBezTo>
                <a:cubicBezTo>
                  <a:pt x="317" y="390"/>
                  <a:pt x="301" y="414"/>
                  <a:pt x="289" y="440"/>
                </a:cubicBezTo>
                <a:cubicBezTo>
                  <a:pt x="289" y="441"/>
                  <a:pt x="287" y="442"/>
                  <a:pt x="286" y="442"/>
                </a:cubicBezTo>
                <a:close/>
              </a:path>
            </a:pathLst>
          </a:custGeom>
          <a:solidFill>
            <a:srgbClr val="44C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7565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Freeform 6">
            <a:extLst>
              <a:ext uri="{FF2B5EF4-FFF2-40B4-BE49-F238E27FC236}">
                <a16:creationId xmlns:a16="http://schemas.microsoft.com/office/drawing/2014/main" id="{9D8B5065-3E54-4B62-92F5-6E723ED6DEB1}"/>
              </a:ext>
            </a:extLst>
          </p:cNvPr>
          <p:cNvSpPr>
            <a:spLocks/>
          </p:cNvSpPr>
          <p:nvPr/>
        </p:nvSpPr>
        <p:spPr bwMode="auto">
          <a:xfrm>
            <a:off x="6690915" y="1253247"/>
            <a:ext cx="2309343" cy="2148225"/>
          </a:xfrm>
          <a:custGeom>
            <a:avLst/>
            <a:gdLst>
              <a:gd name="T0" fmla="*/ 353 w 497"/>
              <a:gd name="T1" fmla="*/ 463 h 463"/>
              <a:gd name="T2" fmla="*/ 296 w 497"/>
              <a:gd name="T3" fmla="*/ 420 h 463"/>
              <a:gd name="T4" fmla="*/ 295 w 497"/>
              <a:gd name="T5" fmla="*/ 418 h 463"/>
              <a:gd name="T6" fmla="*/ 293 w 497"/>
              <a:gd name="T7" fmla="*/ 417 h 463"/>
              <a:gd name="T8" fmla="*/ 291 w 497"/>
              <a:gd name="T9" fmla="*/ 417 h 463"/>
              <a:gd name="T10" fmla="*/ 211 w 497"/>
              <a:gd name="T11" fmla="*/ 442 h 463"/>
              <a:gd name="T12" fmla="*/ 210 w 497"/>
              <a:gd name="T13" fmla="*/ 442 h 463"/>
              <a:gd name="T14" fmla="*/ 207 w 497"/>
              <a:gd name="T15" fmla="*/ 440 h 463"/>
              <a:gd name="T16" fmla="*/ 5 w 497"/>
              <a:gd name="T17" fmla="*/ 302 h 463"/>
              <a:gd name="T18" fmla="*/ 4 w 497"/>
              <a:gd name="T19" fmla="*/ 302 h 463"/>
              <a:gd name="T20" fmla="*/ 0 w 497"/>
              <a:gd name="T21" fmla="*/ 298 h 463"/>
              <a:gd name="T22" fmla="*/ 0 w 497"/>
              <a:gd name="T23" fmla="*/ 224 h 463"/>
              <a:gd name="T24" fmla="*/ 3 w 497"/>
              <a:gd name="T25" fmla="*/ 220 h 463"/>
              <a:gd name="T26" fmla="*/ 63 w 497"/>
              <a:gd name="T27" fmla="*/ 154 h 463"/>
              <a:gd name="T28" fmla="*/ 3 w 497"/>
              <a:gd name="T29" fmla="*/ 87 h 463"/>
              <a:gd name="T30" fmla="*/ 0 w 497"/>
              <a:gd name="T31" fmla="*/ 83 h 463"/>
              <a:gd name="T32" fmla="*/ 0 w 497"/>
              <a:gd name="T33" fmla="*/ 4 h 463"/>
              <a:gd name="T34" fmla="*/ 4 w 497"/>
              <a:gd name="T35" fmla="*/ 0 h 463"/>
              <a:gd name="T36" fmla="*/ 4 w 497"/>
              <a:gd name="T37" fmla="*/ 0 h 463"/>
              <a:gd name="T38" fmla="*/ 5 w 497"/>
              <a:gd name="T39" fmla="*/ 0 h 463"/>
              <a:gd name="T40" fmla="*/ 496 w 497"/>
              <a:gd name="T41" fmla="*/ 350 h 463"/>
              <a:gd name="T42" fmla="*/ 496 w 497"/>
              <a:gd name="T43" fmla="*/ 354 h 463"/>
              <a:gd name="T44" fmla="*/ 494 w 497"/>
              <a:gd name="T45" fmla="*/ 356 h 463"/>
              <a:gd name="T46" fmla="*/ 412 w 497"/>
              <a:gd name="T47" fmla="*/ 381 h 463"/>
              <a:gd name="T48" fmla="*/ 410 w 497"/>
              <a:gd name="T49" fmla="*/ 383 h 463"/>
              <a:gd name="T50" fmla="*/ 409 w 497"/>
              <a:gd name="T51" fmla="*/ 386 h 463"/>
              <a:gd name="T52" fmla="*/ 412 w 497"/>
              <a:gd name="T53" fmla="*/ 404 h 463"/>
              <a:gd name="T54" fmla="*/ 353 w 497"/>
              <a:gd name="T55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463">
                <a:moveTo>
                  <a:pt x="353" y="463"/>
                </a:moveTo>
                <a:cubicBezTo>
                  <a:pt x="327" y="463"/>
                  <a:pt x="304" y="446"/>
                  <a:pt x="296" y="420"/>
                </a:cubicBezTo>
                <a:cubicBezTo>
                  <a:pt x="296" y="419"/>
                  <a:pt x="295" y="418"/>
                  <a:pt x="295" y="418"/>
                </a:cubicBezTo>
                <a:cubicBezTo>
                  <a:pt x="294" y="417"/>
                  <a:pt x="293" y="417"/>
                  <a:pt x="293" y="417"/>
                </a:cubicBezTo>
                <a:cubicBezTo>
                  <a:pt x="292" y="417"/>
                  <a:pt x="292" y="417"/>
                  <a:pt x="291" y="417"/>
                </a:cubicBezTo>
                <a:cubicBezTo>
                  <a:pt x="211" y="442"/>
                  <a:pt x="211" y="442"/>
                  <a:pt x="211" y="442"/>
                </a:cubicBezTo>
                <a:cubicBezTo>
                  <a:pt x="211" y="442"/>
                  <a:pt x="211" y="442"/>
                  <a:pt x="210" y="442"/>
                </a:cubicBezTo>
                <a:cubicBezTo>
                  <a:pt x="209" y="442"/>
                  <a:pt x="207" y="441"/>
                  <a:pt x="207" y="440"/>
                </a:cubicBezTo>
                <a:cubicBezTo>
                  <a:pt x="171" y="360"/>
                  <a:pt x="92" y="306"/>
                  <a:pt x="5" y="302"/>
                </a:cubicBezTo>
                <a:cubicBezTo>
                  <a:pt x="4" y="302"/>
                  <a:pt x="4" y="302"/>
                  <a:pt x="4" y="302"/>
                </a:cubicBezTo>
                <a:cubicBezTo>
                  <a:pt x="1" y="302"/>
                  <a:pt x="0" y="300"/>
                  <a:pt x="0" y="298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2"/>
                  <a:pt x="1" y="221"/>
                  <a:pt x="3" y="220"/>
                </a:cubicBezTo>
                <a:cubicBezTo>
                  <a:pt x="37" y="217"/>
                  <a:pt x="63" y="188"/>
                  <a:pt x="63" y="154"/>
                </a:cubicBezTo>
                <a:cubicBezTo>
                  <a:pt x="63" y="119"/>
                  <a:pt x="37" y="91"/>
                  <a:pt x="3" y="87"/>
                </a:cubicBezTo>
                <a:cubicBezTo>
                  <a:pt x="1" y="87"/>
                  <a:pt x="0" y="85"/>
                  <a:pt x="0" y="8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5" y="0"/>
                  <a:pt x="5" y="0"/>
                </a:cubicBezTo>
                <a:cubicBezTo>
                  <a:pt x="224" y="4"/>
                  <a:pt x="421" y="145"/>
                  <a:pt x="496" y="350"/>
                </a:cubicBezTo>
                <a:cubicBezTo>
                  <a:pt x="497" y="351"/>
                  <a:pt x="496" y="353"/>
                  <a:pt x="496" y="354"/>
                </a:cubicBezTo>
                <a:cubicBezTo>
                  <a:pt x="495" y="355"/>
                  <a:pt x="495" y="355"/>
                  <a:pt x="494" y="356"/>
                </a:cubicBezTo>
                <a:cubicBezTo>
                  <a:pt x="412" y="381"/>
                  <a:pt x="412" y="381"/>
                  <a:pt x="412" y="381"/>
                </a:cubicBezTo>
                <a:cubicBezTo>
                  <a:pt x="411" y="381"/>
                  <a:pt x="410" y="382"/>
                  <a:pt x="410" y="383"/>
                </a:cubicBezTo>
                <a:cubicBezTo>
                  <a:pt x="409" y="383"/>
                  <a:pt x="409" y="385"/>
                  <a:pt x="409" y="386"/>
                </a:cubicBezTo>
                <a:cubicBezTo>
                  <a:pt x="411" y="392"/>
                  <a:pt x="412" y="398"/>
                  <a:pt x="412" y="404"/>
                </a:cubicBezTo>
                <a:cubicBezTo>
                  <a:pt x="412" y="437"/>
                  <a:pt x="386" y="463"/>
                  <a:pt x="353" y="463"/>
                </a:cubicBezTo>
                <a:close/>
              </a:path>
            </a:pathLst>
          </a:custGeom>
          <a:solidFill>
            <a:srgbClr val="927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7565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Freeform 7">
            <a:extLst>
              <a:ext uri="{FF2B5EF4-FFF2-40B4-BE49-F238E27FC236}">
                <a16:creationId xmlns:a16="http://schemas.microsoft.com/office/drawing/2014/main" id="{52C9783C-0AF1-4447-A50B-58C6FB978272}"/>
              </a:ext>
            </a:extLst>
          </p:cNvPr>
          <p:cNvSpPr>
            <a:spLocks/>
          </p:cNvSpPr>
          <p:nvPr/>
        </p:nvSpPr>
        <p:spPr bwMode="auto">
          <a:xfrm>
            <a:off x="7327485" y="2938656"/>
            <a:ext cx="1816515" cy="2756362"/>
          </a:xfrm>
          <a:custGeom>
            <a:avLst/>
            <a:gdLst>
              <a:gd name="T0" fmla="*/ 177 w 391"/>
              <a:gd name="T1" fmla="*/ 594 h 594"/>
              <a:gd name="T2" fmla="*/ 177 w 391"/>
              <a:gd name="T3" fmla="*/ 594 h 594"/>
              <a:gd name="T4" fmla="*/ 174 w 391"/>
              <a:gd name="T5" fmla="*/ 593 h 594"/>
              <a:gd name="T6" fmla="*/ 122 w 391"/>
              <a:gd name="T7" fmla="*/ 521 h 594"/>
              <a:gd name="T8" fmla="*/ 119 w 391"/>
              <a:gd name="T9" fmla="*/ 519 h 594"/>
              <a:gd name="T10" fmla="*/ 119 w 391"/>
              <a:gd name="T11" fmla="*/ 519 h 594"/>
              <a:gd name="T12" fmla="*/ 116 w 391"/>
              <a:gd name="T13" fmla="*/ 520 h 594"/>
              <a:gd name="T14" fmla="*/ 82 w 391"/>
              <a:gd name="T15" fmla="*/ 531 h 594"/>
              <a:gd name="T16" fmla="*/ 23 w 391"/>
              <a:gd name="T17" fmla="*/ 472 h 594"/>
              <a:gd name="T18" fmla="*/ 47 w 391"/>
              <a:gd name="T19" fmla="*/ 424 h 594"/>
              <a:gd name="T20" fmla="*/ 49 w 391"/>
              <a:gd name="T21" fmla="*/ 422 h 594"/>
              <a:gd name="T22" fmla="*/ 48 w 391"/>
              <a:gd name="T23" fmla="*/ 419 h 594"/>
              <a:gd name="T24" fmla="*/ 1 w 391"/>
              <a:gd name="T25" fmla="*/ 354 h 594"/>
              <a:gd name="T26" fmla="*/ 2 w 391"/>
              <a:gd name="T27" fmla="*/ 349 h 594"/>
              <a:gd name="T28" fmla="*/ 12 w 391"/>
              <a:gd name="T29" fmla="*/ 340 h 594"/>
              <a:gd name="T30" fmla="*/ 12 w 391"/>
              <a:gd name="T31" fmla="*/ 340 h 594"/>
              <a:gd name="T32" fmla="*/ 15 w 391"/>
              <a:gd name="T33" fmla="*/ 338 h 594"/>
              <a:gd name="T34" fmla="*/ 21 w 391"/>
              <a:gd name="T35" fmla="*/ 332 h 594"/>
              <a:gd name="T36" fmla="*/ 22 w 391"/>
              <a:gd name="T37" fmla="*/ 331 h 594"/>
              <a:gd name="T38" fmla="*/ 24 w 391"/>
              <a:gd name="T39" fmla="*/ 329 h 594"/>
              <a:gd name="T40" fmla="*/ 29 w 391"/>
              <a:gd name="T41" fmla="*/ 323 h 594"/>
              <a:gd name="T42" fmla="*/ 30 w 391"/>
              <a:gd name="T43" fmla="*/ 322 h 594"/>
              <a:gd name="T44" fmla="*/ 30 w 391"/>
              <a:gd name="T45" fmla="*/ 322 h 594"/>
              <a:gd name="T46" fmla="*/ 31 w 391"/>
              <a:gd name="T47" fmla="*/ 321 h 594"/>
              <a:gd name="T48" fmla="*/ 32 w 391"/>
              <a:gd name="T49" fmla="*/ 321 h 594"/>
              <a:gd name="T50" fmla="*/ 89 w 391"/>
              <a:gd name="T51" fmla="*/ 169 h 594"/>
              <a:gd name="T52" fmla="*/ 88 w 391"/>
              <a:gd name="T53" fmla="*/ 147 h 594"/>
              <a:gd name="T54" fmla="*/ 85 w 391"/>
              <a:gd name="T55" fmla="*/ 125 h 594"/>
              <a:gd name="T56" fmla="*/ 79 w 391"/>
              <a:gd name="T57" fmla="*/ 104 h 594"/>
              <a:gd name="T58" fmla="*/ 75 w 391"/>
              <a:gd name="T59" fmla="*/ 91 h 594"/>
              <a:gd name="T60" fmla="*/ 76 w 391"/>
              <a:gd name="T61" fmla="*/ 88 h 594"/>
              <a:gd name="T62" fmla="*/ 78 w 391"/>
              <a:gd name="T63" fmla="*/ 86 h 594"/>
              <a:gd name="T64" fmla="*/ 149 w 391"/>
              <a:gd name="T65" fmla="*/ 64 h 594"/>
              <a:gd name="T66" fmla="*/ 151 w 391"/>
              <a:gd name="T67" fmla="*/ 64 h 594"/>
              <a:gd name="T68" fmla="*/ 154 w 391"/>
              <a:gd name="T69" fmla="*/ 67 h 594"/>
              <a:gd name="T70" fmla="*/ 216 w 391"/>
              <a:gd name="T71" fmla="*/ 108 h 594"/>
              <a:gd name="T72" fmla="*/ 283 w 391"/>
              <a:gd name="T73" fmla="*/ 41 h 594"/>
              <a:gd name="T74" fmla="*/ 282 w 391"/>
              <a:gd name="T75" fmla="*/ 28 h 594"/>
              <a:gd name="T76" fmla="*/ 285 w 391"/>
              <a:gd name="T77" fmla="*/ 23 h 594"/>
              <a:gd name="T78" fmla="*/ 359 w 391"/>
              <a:gd name="T79" fmla="*/ 0 h 594"/>
              <a:gd name="T80" fmla="*/ 361 w 391"/>
              <a:gd name="T81" fmla="*/ 0 h 594"/>
              <a:gd name="T82" fmla="*/ 364 w 391"/>
              <a:gd name="T83" fmla="*/ 3 h 594"/>
              <a:gd name="T84" fmla="*/ 366 w 391"/>
              <a:gd name="T85" fmla="*/ 7 h 594"/>
              <a:gd name="T86" fmla="*/ 391 w 391"/>
              <a:gd name="T87" fmla="*/ 169 h 594"/>
              <a:gd name="T88" fmla="*/ 190 w 391"/>
              <a:gd name="T89" fmla="*/ 585 h 594"/>
              <a:gd name="T90" fmla="*/ 186 w 391"/>
              <a:gd name="T91" fmla="*/ 588 h 594"/>
              <a:gd name="T92" fmla="*/ 180 w 391"/>
              <a:gd name="T93" fmla="*/ 594 h 594"/>
              <a:gd name="T94" fmla="*/ 177 w 391"/>
              <a:gd name="T95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1" h="594">
                <a:moveTo>
                  <a:pt x="177" y="594"/>
                </a:moveTo>
                <a:cubicBezTo>
                  <a:pt x="177" y="594"/>
                  <a:pt x="177" y="594"/>
                  <a:pt x="177" y="594"/>
                </a:cubicBezTo>
                <a:cubicBezTo>
                  <a:pt x="175" y="594"/>
                  <a:pt x="175" y="594"/>
                  <a:pt x="174" y="593"/>
                </a:cubicBezTo>
                <a:cubicBezTo>
                  <a:pt x="122" y="521"/>
                  <a:pt x="122" y="521"/>
                  <a:pt x="122" y="521"/>
                </a:cubicBezTo>
                <a:cubicBezTo>
                  <a:pt x="121" y="520"/>
                  <a:pt x="120" y="519"/>
                  <a:pt x="119" y="519"/>
                </a:cubicBezTo>
                <a:cubicBezTo>
                  <a:pt x="119" y="519"/>
                  <a:pt x="119" y="519"/>
                  <a:pt x="119" y="519"/>
                </a:cubicBezTo>
                <a:cubicBezTo>
                  <a:pt x="118" y="519"/>
                  <a:pt x="117" y="520"/>
                  <a:pt x="116" y="520"/>
                </a:cubicBezTo>
                <a:cubicBezTo>
                  <a:pt x="106" y="527"/>
                  <a:pt x="94" y="531"/>
                  <a:pt x="82" y="531"/>
                </a:cubicBezTo>
                <a:cubicBezTo>
                  <a:pt x="49" y="531"/>
                  <a:pt x="23" y="505"/>
                  <a:pt x="23" y="472"/>
                </a:cubicBezTo>
                <a:cubicBezTo>
                  <a:pt x="23" y="453"/>
                  <a:pt x="32" y="435"/>
                  <a:pt x="47" y="424"/>
                </a:cubicBezTo>
                <a:cubicBezTo>
                  <a:pt x="48" y="424"/>
                  <a:pt x="49" y="423"/>
                  <a:pt x="49" y="422"/>
                </a:cubicBezTo>
                <a:cubicBezTo>
                  <a:pt x="49" y="421"/>
                  <a:pt x="49" y="420"/>
                  <a:pt x="48" y="419"/>
                </a:cubicBezTo>
                <a:cubicBezTo>
                  <a:pt x="1" y="354"/>
                  <a:pt x="1" y="354"/>
                  <a:pt x="1" y="354"/>
                </a:cubicBezTo>
                <a:cubicBezTo>
                  <a:pt x="0" y="353"/>
                  <a:pt x="0" y="350"/>
                  <a:pt x="2" y="349"/>
                </a:cubicBezTo>
                <a:cubicBezTo>
                  <a:pt x="5" y="346"/>
                  <a:pt x="9" y="343"/>
                  <a:pt x="12" y="340"/>
                </a:cubicBezTo>
                <a:cubicBezTo>
                  <a:pt x="12" y="340"/>
                  <a:pt x="12" y="340"/>
                  <a:pt x="12" y="340"/>
                </a:cubicBezTo>
                <a:cubicBezTo>
                  <a:pt x="12" y="340"/>
                  <a:pt x="14" y="338"/>
                  <a:pt x="15" y="338"/>
                </a:cubicBezTo>
                <a:cubicBezTo>
                  <a:pt x="17" y="336"/>
                  <a:pt x="19" y="334"/>
                  <a:pt x="21" y="332"/>
                </a:cubicBezTo>
                <a:cubicBezTo>
                  <a:pt x="22" y="331"/>
                  <a:pt x="22" y="331"/>
                  <a:pt x="22" y="331"/>
                </a:cubicBezTo>
                <a:cubicBezTo>
                  <a:pt x="23" y="331"/>
                  <a:pt x="23" y="330"/>
                  <a:pt x="24" y="329"/>
                </a:cubicBezTo>
                <a:cubicBezTo>
                  <a:pt x="26" y="327"/>
                  <a:pt x="27" y="325"/>
                  <a:pt x="29" y="323"/>
                </a:cubicBezTo>
                <a:cubicBezTo>
                  <a:pt x="30" y="322"/>
                  <a:pt x="30" y="322"/>
                  <a:pt x="30" y="322"/>
                </a:cubicBezTo>
                <a:cubicBezTo>
                  <a:pt x="30" y="322"/>
                  <a:pt x="30" y="322"/>
                  <a:pt x="30" y="322"/>
                </a:cubicBezTo>
                <a:cubicBezTo>
                  <a:pt x="31" y="322"/>
                  <a:pt x="31" y="322"/>
                  <a:pt x="31" y="321"/>
                </a:cubicBezTo>
                <a:cubicBezTo>
                  <a:pt x="31" y="321"/>
                  <a:pt x="32" y="321"/>
                  <a:pt x="32" y="321"/>
                </a:cubicBezTo>
                <a:cubicBezTo>
                  <a:pt x="69" y="279"/>
                  <a:pt x="89" y="225"/>
                  <a:pt x="89" y="169"/>
                </a:cubicBezTo>
                <a:cubicBezTo>
                  <a:pt x="89" y="161"/>
                  <a:pt x="89" y="154"/>
                  <a:pt x="88" y="147"/>
                </a:cubicBezTo>
                <a:cubicBezTo>
                  <a:pt x="87" y="139"/>
                  <a:pt x="86" y="132"/>
                  <a:pt x="85" y="125"/>
                </a:cubicBezTo>
                <a:cubicBezTo>
                  <a:pt x="83" y="118"/>
                  <a:pt x="82" y="111"/>
                  <a:pt x="79" y="104"/>
                </a:cubicBezTo>
                <a:cubicBezTo>
                  <a:pt x="78" y="100"/>
                  <a:pt x="77" y="95"/>
                  <a:pt x="75" y="91"/>
                </a:cubicBezTo>
                <a:cubicBezTo>
                  <a:pt x="75" y="90"/>
                  <a:pt x="75" y="89"/>
                  <a:pt x="76" y="88"/>
                </a:cubicBezTo>
                <a:cubicBezTo>
                  <a:pt x="76" y="87"/>
                  <a:pt x="77" y="86"/>
                  <a:pt x="78" y="86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50" y="64"/>
                  <a:pt x="150" y="64"/>
                  <a:pt x="151" y="64"/>
                </a:cubicBezTo>
                <a:cubicBezTo>
                  <a:pt x="152" y="64"/>
                  <a:pt x="154" y="65"/>
                  <a:pt x="154" y="67"/>
                </a:cubicBezTo>
                <a:cubicBezTo>
                  <a:pt x="164" y="92"/>
                  <a:pt x="189" y="108"/>
                  <a:pt x="216" y="108"/>
                </a:cubicBezTo>
                <a:cubicBezTo>
                  <a:pt x="253" y="108"/>
                  <a:pt x="283" y="78"/>
                  <a:pt x="283" y="41"/>
                </a:cubicBezTo>
                <a:cubicBezTo>
                  <a:pt x="283" y="37"/>
                  <a:pt x="283" y="32"/>
                  <a:pt x="282" y="28"/>
                </a:cubicBezTo>
                <a:cubicBezTo>
                  <a:pt x="282" y="26"/>
                  <a:pt x="283" y="24"/>
                  <a:pt x="285" y="23"/>
                </a:cubicBezTo>
                <a:cubicBezTo>
                  <a:pt x="359" y="0"/>
                  <a:pt x="359" y="0"/>
                  <a:pt x="359" y="0"/>
                </a:cubicBezTo>
                <a:cubicBezTo>
                  <a:pt x="360" y="0"/>
                  <a:pt x="360" y="0"/>
                  <a:pt x="361" y="0"/>
                </a:cubicBezTo>
                <a:cubicBezTo>
                  <a:pt x="362" y="0"/>
                  <a:pt x="364" y="1"/>
                  <a:pt x="364" y="3"/>
                </a:cubicBezTo>
                <a:cubicBezTo>
                  <a:pt x="364" y="3"/>
                  <a:pt x="366" y="7"/>
                  <a:pt x="366" y="7"/>
                </a:cubicBezTo>
                <a:cubicBezTo>
                  <a:pt x="382" y="59"/>
                  <a:pt x="391" y="114"/>
                  <a:pt x="391" y="169"/>
                </a:cubicBezTo>
                <a:cubicBezTo>
                  <a:pt x="391" y="332"/>
                  <a:pt x="318" y="484"/>
                  <a:pt x="190" y="585"/>
                </a:cubicBezTo>
                <a:cubicBezTo>
                  <a:pt x="186" y="588"/>
                  <a:pt x="186" y="588"/>
                  <a:pt x="186" y="588"/>
                </a:cubicBezTo>
                <a:cubicBezTo>
                  <a:pt x="186" y="588"/>
                  <a:pt x="181" y="592"/>
                  <a:pt x="180" y="594"/>
                </a:cubicBezTo>
                <a:cubicBezTo>
                  <a:pt x="179" y="594"/>
                  <a:pt x="178" y="594"/>
                  <a:pt x="177" y="59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7565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Freeform 8">
            <a:extLst>
              <a:ext uri="{FF2B5EF4-FFF2-40B4-BE49-F238E27FC236}">
                <a16:creationId xmlns:a16="http://schemas.microsoft.com/office/drawing/2014/main" id="{62A5D3F8-20FC-4603-8F28-0B86B7A7313B}"/>
              </a:ext>
            </a:extLst>
          </p:cNvPr>
          <p:cNvSpPr>
            <a:spLocks/>
          </p:cNvSpPr>
          <p:nvPr/>
        </p:nvSpPr>
        <p:spPr bwMode="auto">
          <a:xfrm>
            <a:off x="5237703" y="4598791"/>
            <a:ext cx="2870093" cy="1592214"/>
          </a:xfrm>
          <a:custGeom>
            <a:avLst/>
            <a:gdLst>
              <a:gd name="T0" fmla="*/ 309 w 618"/>
              <a:gd name="T1" fmla="*/ 343 h 343"/>
              <a:gd name="T2" fmla="*/ 2 w 618"/>
              <a:gd name="T3" fmla="*/ 245 h 343"/>
              <a:gd name="T4" fmla="*/ 0 w 618"/>
              <a:gd name="T5" fmla="*/ 243 h 343"/>
              <a:gd name="T6" fmla="*/ 1 w 618"/>
              <a:gd name="T7" fmla="*/ 240 h 343"/>
              <a:gd name="T8" fmla="*/ 54 w 618"/>
              <a:gd name="T9" fmla="*/ 167 h 343"/>
              <a:gd name="T10" fmla="*/ 53 w 618"/>
              <a:gd name="T11" fmla="*/ 162 h 343"/>
              <a:gd name="T12" fmla="*/ 29 w 618"/>
              <a:gd name="T13" fmla="*/ 114 h 343"/>
              <a:gd name="T14" fmla="*/ 88 w 618"/>
              <a:gd name="T15" fmla="*/ 55 h 343"/>
              <a:gd name="T16" fmla="*/ 122 w 618"/>
              <a:gd name="T17" fmla="*/ 66 h 343"/>
              <a:gd name="T18" fmla="*/ 124 w 618"/>
              <a:gd name="T19" fmla="*/ 67 h 343"/>
              <a:gd name="T20" fmla="*/ 128 w 618"/>
              <a:gd name="T21" fmla="*/ 65 h 343"/>
              <a:gd name="T22" fmla="*/ 173 w 618"/>
              <a:gd name="T23" fmla="*/ 1 h 343"/>
              <a:gd name="T24" fmla="*/ 177 w 618"/>
              <a:gd name="T25" fmla="*/ 0 h 343"/>
              <a:gd name="T26" fmla="*/ 179 w 618"/>
              <a:gd name="T27" fmla="*/ 1 h 343"/>
              <a:gd name="T28" fmla="*/ 225 w 618"/>
              <a:gd name="T29" fmla="*/ 25 h 343"/>
              <a:gd name="T30" fmla="*/ 234 w 618"/>
              <a:gd name="T31" fmla="*/ 28 h 343"/>
              <a:gd name="T32" fmla="*/ 252 w 618"/>
              <a:gd name="T33" fmla="*/ 34 h 343"/>
              <a:gd name="T34" fmla="*/ 270 w 618"/>
              <a:gd name="T35" fmla="*/ 38 h 343"/>
              <a:gd name="T36" fmla="*/ 299 w 618"/>
              <a:gd name="T37" fmla="*/ 41 h 343"/>
              <a:gd name="T38" fmla="*/ 309 w 618"/>
              <a:gd name="T39" fmla="*/ 41 h 343"/>
              <a:gd name="T40" fmla="*/ 319 w 618"/>
              <a:gd name="T41" fmla="*/ 41 h 343"/>
              <a:gd name="T42" fmla="*/ 323 w 618"/>
              <a:gd name="T43" fmla="*/ 40 h 343"/>
              <a:gd name="T44" fmla="*/ 330 w 618"/>
              <a:gd name="T45" fmla="*/ 40 h 343"/>
              <a:gd name="T46" fmla="*/ 332 w 618"/>
              <a:gd name="T47" fmla="*/ 40 h 343"/>
              <a:gd name="T48" fmla="*/ 334 w 618"/>
              <a:gd name="T49" fmla="*/ 40 h 343"/>
              <a:gd name="T50" fmla="*/ 340 w 618"/>
              <a:gd name="T51" fmla="*/ 39 h 343"/>
              <a:gd name="T52" fmla="*/ 344 w 618"/>
              <a:gd name="T53" fmla="*/ 38 h 343"/>
              <a:gd name="T54" fmla="*/ 350 w 618"/>
              <a:gd name="T55" fmla="*/ 37 h 343"/>
              <a:gd name="T56" fmla="*/ 354 w 618"/>
              <a:gd name="T57" fmla="*/ 37 h 343"/>
              <a:gd name="T58" fmla="*/ 360 w 618"/>
              <a:gd name="T59" fmla="*/ 35 h 343"/>
              <a:gd name="T60" fmla="*/ 364 w 618"/>
              <a:gd name="T61" fmla="*/ 34 h 343"/>
              <a:gd name="T62" fmla="*/ 369 w 618"/>
              <a:gd name="T63" fmla="*/ 33 h 343"/>
              <a:gd name="T64" fmla="*/ 373 w 618"/>
              <a:gd name="T65" fmla="*/ 32 h 343"/>
              <a:gd name="T66" fmla="*/ 382 w 618"/>
              <a:gd name="T67" fmla="*/ 29 h 343"/>
              <a:gd name="T68" fmla="*/ 387 w 618"/>
              <a:gd name="T69" fmla="*/ 27 h 343"/>
              <a:gd name="T70" fmla="*/ 391 w 618"/>
              <a:gd name="T71" fmla="*/ 26 h 343"/>
              <a:gd name="T72" fmla="*/ 395 w 618"/>
              <a:gd name="T73" fmla="*/ 24 h 343"/>
              <a:gd name="T74" fmla="*/ 396 w 618"/>
              <a:gd name="T75" fmla="*/ 24 h 343"/>
              <a:gd name="T76" fmla="*/ 400 w 618"/>
              <a:gd name="T77" fmla="*/ 22 h 343"/>
              <a:gd name="T78" fmla="*/ 405 w 618"/>
              <a:gd name="T79" fmla="*/ 20 h 343"/>
              <a:gd name="T80" fmla="*/ 409 w 618"/>
              <a:gd name="T81" fmla="*/ 18 h 343"/>
              <a:gd name="T82" fmla="*/ 414 w 618"/>
              <a:gd name="T83" fmla="*/ 16 h 343"/>
              <a:gd name="T84" fmla="*/ 418 w 618"/>
              <a:gd name="T85" fmla="*/ 14 h 343"/>
              <a:gd name="T86" fmla="*/ 422 w 618"/>
              <a:gd name="T87" fmla="*/ 11 h 343"/>
              <a:gd name="T88" fmla="*/ 427 w 618"/>
              <a:gd name="T89" fmla="*/ 8 h 343"/>
              <a:gd name="T90" fmla="*/ 431 w 618"/>
              <a:gd name="T91" fmla="*/ 6 h 343"/>
              <a:gd name="T92" fmla="*/ 433 w 618"/>
              <a:gd name="T93" fmla="*/ 4 h 343"/>
              <a:gd name="T94" fmla="*/ 439 w 618"/>
              <a:gd name="T95" fmla="*/ 0 h 343"/>
              <a:gd name="T96" fmla="*/ 442 w 618"/>
              <a:gd name="T97" fmla="*/ 0 h 343"/>
              <a:gd name="T98" fmla="*/ 445 w 618"/>
              <a:gd name="T99" fmla="*/ 1 h 343"/>
              <a:gd name="T100" fmla="*/ 487 w 618"/>
              <a:gd name="T101" fmla="*/ 59 h 343"/>
              <a:gd name="T102" fmla="*/ 487 w 618"/>
              <a:gd name="T103" fmla="*/ 65 h 343"/>
              <a:gd name="T104" fmla="*/ 465 w 618"/>
              <a:gd name="T105" fmla="*/ 114 h 343"/>
              <a:gd name="T106" fmla="*/ 532 w 618"/>
              <a:gd name="T107" fmla="*/ 181 h 343"/>
              <a:gd name="T108" fmla="*/ 565 w 618"/>
              <a:gd name="T109" fmla="*/ 173 h 343"/>
              <a:gd name="T110" fmla="*/ 567 w 618"/>
              <a:gd name="T111" fmla="*/ 172 h 343"/>
              <a:gd name="T112" fmla="*/ 570 w 618"/>
              <a:gd name="T113" fmla="*/ 174 h 343"/>
              <a:gd name="T114" fmla="*/ 617 w 618"/>
              <a:gd name="T115" fmla="*/ 239 h 343"/>
              <a:gd name="T116" fmla="*/ 618 w 618"/>
              <a:gd name="T117" fmla="*/ 242 h 343"/>
              <a:gd name="T118" fmla="*/ 617 w 618"/>
              <a:gd name="T119" fmla="*/ 245 h 343"/>
              <a:gd name="T120" fmla="*/ 309 w 618"/>
              <a:gd name="T121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8" h="343">
                <a:moveTo>
                  <a:pt x="309" y="343"/>
                </a:moveTo>
                <a:cubicBezTo>
                  <a:pt x="198" y="343"/>
                  <a:pt x="92" y="309"/>
                  <a:pt x="2" y="245"/>
                </a:cubicBezTo>
                <a:cubicBezTo>
                  <a:pt x="1" y="245"/>
                  <a:pt x="1" y="244"/>
                  <a:pt x="0" y="243"/>
                </a:cubicBezTo>
                <a:cubicBezTo>
                  <a:pt x="0" y="242"/>
                  <a:pt x="0" y="241"/>
                  <a:pt x="1" y="240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55" y="165"/>
                  <a:pt x="55" y="163"/>
                  <a:pt x="53" y="162"/>
                </a:cubicBezTo>
                <a:cubicBezTo>
                  <a:pt x="38" y="150"/>
                  <a:pt x="29" y="133"/>
                  <a:pt x="29" y="114"/>
                </a:cubicBezTo>
                <a:cubicBezTo>
                  <a:pt x="29" y="82"/>
                  <a:pt x="56" y="55"/>
                  <a:pt x="88" y="55"/>
                </a:cubicBezTo>
                <a:cubicBezTo>
                  <a:pt x="100" y="55"/>
                  <a:pt x="112" y="59"/>
                  <a:pt x="122" y="66"/>
                </a:cubicBezTo>
                <a:cubicBezTo>
                  <a:pt x="123" y="66"/>
                  <a:pt x="123" y="67"/>
                  <a:pt x="124" y="67"/>
                </a:cubicBezTo>
                <a:cubicBezTo>
                  <a:pt x="126" y="67"/>
                  <a:pt x="127" y="66"/>
                  <a:pt x="128" y="65"/>
                </a:cubicBezTo>
                <a:cubicBezTo>
                  <a:pt x="173" y="1"/>
                  <a:pt x="173" y="1"/>
                  <a:pt x="173" y="1"/>
                </a:cubicBezTo>
                <a:cubicBezTo>
                  <a:pt x="174" y="0"/>
                  <a:pt x="175" y="0"/>
                  <a:pt x="177" y="0"/>
                </a:cubicBezTo>
                <a:cubicBezTo>
                  <a:pt x="177" y="0"/>
                  <a:pt x="178" y="0"/>
                  <a:pt x="179" y="1"/>
                </a:cubicBezTo>
                <a:cubicBezTo>
                  <a:pt x="193" y="10"/>
                  <a:pt x="209" y="19"/>
                  <a:pt x="225" y="25"/>
                </a:cubicBezTo>
                <a:cubicBezTo>
                  <a:pt x="228" y="26"/>
                  <a:pt x="231" y="27"/>
                  <a:pt x="234" y="28"/>
                </a:cubicBezTo>
                <a:cubicBezTo>
                  <a:pt x="240" y="30"/>
                  <a:pt x="246" y="32"/>
                  <a:pt x="252" y="34"/>
                </a:cubicBezTo>
                <a:cubicBezTo>
                  <a:pt x="258" y="35"/>
                  <a:pt x="264" y="37"/>
                  <a:pt x="270" y="38"/>
                </a:cubicBezTo>
                <a:cubicBezTo>
                  <a:pt x="280" y="39"/>
                  <a:pt x="290" y="40"/>
                  <a:pt x="299" y="41"/>
                </a:cubicBezTo>
                <a:cubicBezTo>
                  <a:pt x="302" y="41"/>
                  <a:pt x="306" y="41"/>
                  <a:pt x="309" y="41"/>
                </a:cubicBezTo>
                <a:cubicBezTo>
                  <a:pt x="312" y="41"/>
                  <a:pt x="316" y="41"/>
                  <a:pt x="319" y="41"/>
                </a:cubicBezTo>
                <a:cubicBezTo>
                  <a:pt x="320" y="41"/>
                  <a:pt x="323" y="40"/>
                  <a:pt x="323" y="40"/>
                </a:cubicBezTo>
                <a:cubicBezTo>
                  <a:pt x="325" y="40"/>
                  <a:pt x="327" y="40"/>
                  <a:pt x="330" y="40"/>
                </a:cubicBezTo>
                <a:cubicBezTo>
                  <a:pt x="330" y="40"/>
                  <a:pt x="331" y="40"/>
                  <a:pt x="332" y="40"/>
                </a:cubicBezTo>
                <a:cubicBezTo>
                  <a:pt x="334" y="40"/>
                  <a:pt x="334" y="40"/>
                  <a:pt x="334" y="40"/>
                </a:cubicBezTo>
                <a:cubicBezTo>
                  <a:pt x="336" y="39"/>
                  <a:pt x="338" y="39"/>
                  <a:pt x="340" y="39"/>
                </a:cubicBezTo>
                <a:cubicBezTo>
                  <a:pt x="341" y="39"/>
                  <a:pt x="342" y="38"/>
                  <a:pt x="344" y="38"/>
                </a:cubicBezTo>
                <a:cubicBezTo>
                  <a:pt x="346" y="38"/>
                  <a:pt x="348" y="38"/>
                  <a:pt x="350" y="37"/>
                </a:cubicBezTo>
                <a:cubicBezTo>
                  <a:pt x="351" y="37"/>
                  <a:pt x="352" y="37"/>
                  <a:pt x="354" y="37"/>
                </a:cubicBezTo>
                <a:cubicBezTo>
                  <a:pt x="356" y="36"/>
                  <a:pt x="358" y="36"/>
                  <a:pt x="360" y="35"/>
                </a:cubicBezTo>
                <a:cubicBezTo>
                  <a:pt x="360" y="35"/>
                  <a:pt x="363" y="35"/>
                  <a:pt x="364" y="34"/>
                </a:cubicBezTo>
                <a:cubicBezTo>
                  <a:pt x="366" y="34"/>
                  <a:pt x="367" y="33"/>
                  <a:pt x="369" y="33"/>
                </a:cubicBezTo>
                <a:cubicBezTo>
                  <a:pt x="369" y="33"/>
                  <a:pt x="373" y="32"/>
                  <a:pt x="373" y="32"/>
                </a:cubicBezTo>
                <a:cubicBezTo>
                  <a:pt x="376" y="31"/>
                  <a:pt x="379" y="30"/>
                  <a:pt x="382" y="29"/>
                </a:cubicBezTo>
                <a:cubicBezTo>
                  <a:pt x="383" y="29"/>
                  <a:pt x="387" y="27"/>
                  <a:pt x="387" y="27"/>
                </a:cubicBezTo>
                <a:cubicBezTo>
                  <a:pt x="389" y="27"/>
                  <a:pt x="390" y="26"/>
                  <a:pt x="391" y="26"/>
                </a:cubicBezTo>
                <a:cubicBezTo>
                  <a:pt x="393" y="25"/>
                  <a:pt x="394" y="25"/>
                  <a:pt x="395" y="24"/>
                </a:cubicBezTo>
                <a:cubicBezTo>
                  <a:pt x="396" y="24"/>
                  <a:pt x="396" y="24"/>
                  <a:pt x="396" y="24"/>
                </a:cubicBezTo>
                <a:cubicBezTo>
                  <a:pt x="398" y="23"/>
                  <a:pt x="399" y="23"/>
                  <a:pt x="400" y="22"/>
                </a:cubicBezTo>
                <a:cubicBezTo>
                  <a:pt x="402" y="21"/>
                  <a:pt x="404" y="21"/>
                  <a:pt x="405" y="20"/>
                </a:cubicBezTo>
                <a:cubicBezTo>
                  <a:pt x="406" y="19"/>
                  <a:pt x="408" y="19"/>
                  <a:pt x="409" y="18"/>
                </a:cubicBezTo>
                <a:cubicBezTo>
                  <a:pt x="411" y="17"/>
                  <a:pt x="412" y="16"/>
                  <a:pt x="414" y="16"/>
                </a:cubicBezTo>
                <a:cubicBezTo>
                  <a:pt x="415" y="15"/>
                  <a:pt x="416" y="14"/>
                  <a:pt x="418" y="14"/>
                </a:cubicBezTo>
                <a:cubicBezTo>
                  <a:pt x="419" y="13"/>
                  <a:pt x="421" y="12"/>
                  <a:pt x="422" y="11"/>
                </a:cubicBezTo>
                <a:cubicBezTo>
                  <a:pt x="423" y="10"/>
                  <a:pt x="427" y="8"/>
                  <a:pt x="427" y="8"/>
                </a:cubicBezTo>
                <a:cubicBezTo>
                  <a:pt x="428" y="8"/>
                  <a:pt x="429" y="7"/>
                  <a:pt x="431" y="6"/>
                </a:cubicBezTo>
                <a:cubicBezTo>
                  <a:pt x="433" y="4"/>
                  <a:pt x="433" y="4"/>
                  <a:pt x="433" y="4"/>
                </a:cubicBezTo>
                <a:cubicBezTo>
                  <a:pt x="436" y="3"/>
                  <a:pt x="438" y="2"/>
                  <a:pt x="439" y="0"/>
                </a:cubicBezTo>
                <a:cubicBezTo>
                  <a:pt x="440" y="0"/>
                  <a:pt x="441" y="0"/>
                  <a:pt x="442" y="0"/>
                </a:cubicBezTo>
                <a:cubicBezTo>
                  <a:pt x="443" y="0"/>
                  <a:pt x="444" y="0"/>
                  <a:pt x="445" y="1"/>
                </a:cubicBezTo>
                <a:cubicBezTo>
                  <a:pt x="487" y="59"/>
                  <a:pt x="487" y="59"/>
                  <a:pt x="487" y="59"/>
                </a:cubicBezTo>
                <a:cubicBezTo>
                  <a:pt x="488" y="61"/>
                  <a:pt x="488" y="63"/>
                  <a:pt x="487" y="65"/>
                </a:cubicBezTo>
                <a:cubicBezTo>
                  <a:pt x="473" y="77"/>
                  <a:pt x="465" y="95"/>
                  <a:pt x="465" y="114"/>
                </a:cubicBezTo>
                <a:cubicBezTo>
                  <a:pt x="465" y="151"/>
                  <a:pt x="495" y="181"/>
                  <a:pt x="532" y="181"/>
                </a:cubicBezTo>
                <a:cubicBezTo>
                  <a:pt x="543" y="181"/>
                  <a:pt x="555" y="178"/>
                  <a:pt x="565" y="173"/>
                </a:cubicBezTo>
                <a:cubicBezTo>
                  <a:pt x="565" y="172"/>
                  <a:pt x="566" y="172"/>
                  <a:pt x="567" y="172"/>
                </a:cubicBezTo>
                <a:cubicBezTo>
                  <a:pt x="568" y="172"/>
                  <a:pt x="569" y="173"/>
                  <a:pt x="570" y="174"/>
                </a:cubicBezTo>
                <a:cubicBezTo>
                  <a:pt x="617" y="239"/>
                  <a:pt x="617" y="239"/>
                  <a:pt x="617" y="239"/>
                </a:cubicBezTo>
                <a:cubicBezTo>
                  <a:pt x="618" y="240"/>
                  <a:pt x="618" y="241"/>
                  <a:pt x="618" y="242"/>
                </a:cubicBezTo>
                <a:cubicBezTo>
                  <a:pt x="618" y="243"/>
                  <a:pt x="617" y="244"/>
                  <a:pt x="617" y="245"/>
                </a:cubicBezTo>
                <a:cubicBezTo>
                  <a:pt x="526" y="309"/>
                  <a:pt x="420" y="343"/>
                  <a:pt x="309" y="343"/>
                </a:cubicBezTo>
                <a:close/>
              </a:path>
            </a:pathLst>
          </a:custGeom>
          <a:solidFill>
            <a:srgbClr val="F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7565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Freeform 9">
            <a:extLst>
              <a:ext uri="{FF2B5EF4-FFF2-40B4-BE49-F238E27FC236}">
                <a16:creationId xmlns:a16="http://schemas.microsoft.com/office/drawing/2014/main" id="{50E4829F-46BB-4F16-928C-E029D1130D64}"/>
              </a:ext>
            </a:extLst>
          </p:cNvPr>
          <p:cNvSpPr>
            <a:spLocks/>
          </p:cNvSpPr>
          <p:nvPr/>
        </p:nvSpPr>
        <p:spPr bwMode="auto">
          <a:xfrm>
            <a:off x="4206239" y="2845461"/>
            <a:ext cx="1811776" cy="2849557"/>
          </a:xfrm>
          <a:custGeom>
            <a:avLst/>
            <a:gdLst>
              <a:gd name="T0" fmla="*/ 214 w 390"/>
              <a:gd name="T1" fmla="*/ 614 h 614"/>
              <a:gd name="T2" fmla="*/ 211 w 390"/>
              <a:gd name="T3" fmla="*/ 614 h 614"/>
              <a:gd name="T4" fmla="*/ 0 w 390"/>
              <a:gd name="T5" fmla="*/ 189 h 614"/>
              <a:gd name="T6" fmla="*/ 25 w 390"/>
              <a:gd name="T7" fmla="*/ 23 h 614"/>
              <a:gd name="T8" fmla="*/ 26 w 390"/>
              <a:gd name="T9" fmla="*/ 22 h 614"/>
              <a:gd name="T10" fmla="*/ 30 w 390"/>
              <a:gd name="T11" fmla="*/ 20 h 614"/>
              <a:gd name="T12" fmla="*/ 31 w 390"/>
              <a:gd name="T13" fmla="*/ 20 h 614"/>
              <a:gd name="T14" fmla="*/ 114 w 390"/>
              <a:gd name="T15" fmla="*/ 45 h 614"/>
              <a:gd name="T16" fmla="*/ 115 w 390"/>
              <a:gd name="T17" fmla="*/ 46 h 614"/>
              <a:gd name="T18" fmla="*/ 117 w 390"/>
              <a:gd name="T19" fmla="*/ 45 h 614"/>
              <a:gd name="T20" fmla="*/ 119 w 390"/>
              <a:gd name="T21" fmla="*/ 43 h 614"/>
              <a:gd name="T22" fmla="*/ 176 w 390"/>
              <a:gd name="T23" fmla="*/ 0 h 614"/>
              <a:gd name="T24" fmla="*/ 235 w 390"/>
              <a:gd name="T25" fmla="*/ 59 h 614"/>
              <a:gd name="T26" fmla="*/ 232 w 390"/>
              <a:gd name="T27" fmla="*/ 77 h 614"/>
              <a:gd name="T28" fmla="*/ 232 w 390"/>
              <a:gd name="T29" fmla="*/ 80 h 614"/>
              <a:gd name="T30" fmla="*/ 234 w 390"/>
              <a:gd name="T31" fmla="*/ 82 h 614"/>
              <a:gd name="T32" fmla="*/ 312 w 390"/>
              <a:gd name="T33" fmla="*/ 106 h 614"/>
              <a:gd name="T34" fmla="*/ 314 w 390"/>
              <a:gd name="T35" fmla="*/ 108 h 614"/>
              <a:gd name="T36" fmla="*/ 315 w 390"/>
              <a:gd name="T37" fmla="*/ 111 h 614"/>
              <a:gd name="T38" fmla="*/ 314 w 390"/>
              <a:gd name="T39" fmla="*/ 114 h 614"/>
              <a:gd name="T40" fmla="*/ 302 w 390"/>
              <a:gd name="T41" fmla="*/ 189 h 614"/>
              <a:gd name="T42" fmla="*/ 388 w 390"/>
              <a:gd name="T43" fmla="*/ 369 h 614"/>
              <a:gd name="T44" fmla="*/ 389 w 390"/>
              <a:gd name="T45" fmla="*/ 375 h 614"/>
              <a:gd name="T46" fmla="*/ 347 w 390"/>
              <a:gd name="T47" fmla="*/ 432 h 614"/>
              <a:gd name="T48" fmla="*/ 344 w 390"/>
              <a:gd name="T49" fmla="*/ 434 h 614"/>
              <a:gd name="T50" fmla="*/ 342 w 390"/>
              <a:gd name="T51" fmla="*/ 433 h 614"/>
              <a:gd name="T52" fmla="*/ 310 w 390"/>
              <a:gd name="T53" fmla="*/ 425 h 614"/>
              <a:gd name="T54" fmla="*/ 243 w 390"/>
              <a:gd name="T55" fmla="*/ 492 h 614"/>
              <a:gd name="T56" fmla="*/ 264 w 390"/>
              <a:gd name="T57" fmla="*/ 541 h 614"/>
              <a:gd name="T58" fmla="*/ 265 w 390"/>
              <a:gd name="T59" fmla="*/ 546 h 614"/>
              <a:gd name="T60" fmla="*/ 217 w 390"/>
              <a:gd name="T61" fmla="*/ 613 h 614"/>
              <a:gd name="T62" fmla="*/ 214 w 390"/>
              <a:gd name="T63" fmla="*/ 614 h 614"/>
              <a:gd name="T64" fmla="*/ 214 w 390"/>
              <a:gd name="T65" fmla="*/ 614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90" h="614">
                <a:moveTo>
                  <a:pt x="214" y="614"/>
                </a:moveTo>
                <a:cubicBezTo>
                  <a:pt x="213" y="614"/>
                  <a:pt x="212" y="614"/>
                  <a:pt x="211" y="614"/>
                </a:cubicBezTo>
                <a:cubicBezTo>
                  <a:pt x="79" y="513"/>
                  <a:pt x="0" y="355"/>
                  <a:pt x="0" y="189"/>
                </a:cubicBezTo>
                <a:cubicBezTo>
                  <a:pt x="0" y="131"/>
                  <a:pt x="8" y="76"/>
                  <a:pt x="25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1"/>
                  <a:pt x="28" y="20"/>
                  <a:pt x="30" y="20"/>
                </a:cubicBezTo>
                <a:cubicBezTo>
                  <a:pt x="30" y="20"/>
                  <a:pt x="30" y="20"/>
                  <a:pt x="31" y="20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4" y="45"/>
                  <a:pt x="115" y="46"/>
                  <a:pt x="115" y="46"/>
                </a:cubicBezTo>
                <a:cubicBezTo>
                  <a:pt x="116" y="46"/>
                  <a:pt x="116" y="45"/>
                  <a:pt x="117" y="45"/>
                </a:cubicBezTo>
                <a:cubicBezTo>
                  <a:pt x="118" y="45"/>
                  <a:pt x="119" y="44"/>
                  <a:pt x="119" y="43"/>
                </a:cubicBezTo>
                <a:cubicBezTo>
                  <a:pt x="126" y="17"/>
                  <a:pt x="149" y="0"/>
                  <a:pt x="176" y="0"/>
                </a:cubicBezTo>
                <a:cubicBezTo>
                  <a:pt x="208" y="0"/>
                  <a:pt x="235" y="26"/>
                  <a:pt x="235" y="59"/>
                </a:cubicBezTo>
                <a:cubicBezTo>
                  <a:pt x="235" y="65"/>
                  <a:pt x="234" y="71"/>
                  <a:pt x="232" y="77"/>
                </a:cubicBezTo>
                <a:cubicBezTo>
                  <a:pt x="231" y="78"/>
                  <a:pt x="232" y="79"/>
                  <a:pt x="232" y="80"/>
                </a:cubicBezTo>
                <a:cubicBezTo>
                  <a:pt x="233" y="81"/>
                  <a:pt x="233" y="82"/>
                  <a:pt x="234" y="82"/>
                </a:cubicBezTo>
                <a:cubicBezTo>
                  <a:pt x="312" y="106"/>
                  <a:pt x="312" y="106"/>
                  <a:pt x="312" y="106"/>
                </a:cubicBezTo>
                <a:cubicBezTo>
                  <a:pt x="313" y="106"/>
                  <a:pt x="314" y="107"/>
                  <a:pt x="314" y="108"/>
                </a:cubicBezTo>
                <a:cubicBezTo>
                  <a:pt x="315" y="109"/>
                  <a:pt x="315" y="110"/>
                  <a:pt x="315" y="111"/>
                </a:cubicBezTo>
                <a:cubicBezTo>
                  <a:pt x="314" y="114"/>
                  <a:pt x="314" y="114"/>
                  <a:pt x="314" y="114"/>
                </a:cubicBezTo>
                <a:cubicBezTo>
                  <a:pt x="306" y="137"/>
                  <a:pt x="302" y="162"/>
                  <a:pt x="302" y="189"/>
                </a:cubicBezTo>
                <a:cubicBezTo>
                  <a:pt x="302" y="260"/>
                  <a:pt x="333" y="325"/>
                  <a:pt x="388" y="369"/>
                </a:cubicBezTo>
                <a:cubicBezTo>
                  <a:pt x="390" y="371"/>
                  <a:pt x="390" y="373"/>
                  <a:pt x="389" y="375"/>
                </a:cubicBezTo>
                <a:cubicBezTo>
                  <a:pt x="347" y="432"/>
                  <a:pt x="347" y="432"/>
                  <a:pt x="347" y="432"/>
                </a:cubicBezTo>
                <a:cubicBezTo>
                  <a:pt x="347" y="433"/>
                  <a:pt x="345" y="434"/>
                  <a:pt x="344" y="434"/>
                </a:cubicBezTo>
                <a:cubicBezTo>
                  <a:pt x="344" y="434"/>
                  <a:pt x="343" y="434"/>
                  <a:pt x="342" y="433"/>
                </a:cubicBezTo>
                <a:cubicBezTo>
                  <a:pt x="333" y="428"/>
                  <a:pt x="321" y="425"/>
                  <a:pt x="310" y="425"/>
                </a:cubicBezTo>
                <a:cubicBezTo>
                  <a:pt x="273" y="425"/>
                  <a:pt x="243" y="455"/>
                  <a:pt x="243" y="492"/>
                </a:cubicBezTo>
                <a:cubicBezTo>
                  <a:pt x="243" y="511"/>
                  <a:pt x="251" y="528"/>
                  <a:pt x="264" y="541"/>
                </a:cubicBezTo>
                <a:cubicBezTo>
                  <a:pt x="266" y="542"/>
                  <a:pt x="266" y="545"/>
                  <a:pt x="265" y="546"/>
                </a:cubicBezTo>
                <a:cubicBezTo>
                  <a:pt x="217" y="613"/>
                  <a:pt x="217" y="613"/>
                  <a:pt x="217" y="613"/>
                </a:cubicBezTo>
                <a:cubicBezTo>
                  <a:pt x="216" y="614"/>
                  <a:pt x="215" y="614"/>
                  <a:pt x="214" y="614"/>
                </a:cubicBezTo>
                <a:cubicBezTo>
                  <a:pt x="214" y="614"/>
                  <a:pt x="214" y="614"/>
                  <a:pt x="214" y="614"/>
                </a:cubicBezTo>
                <a:close/>
              </a:path>
            </a:pathLst>
          </a:custGeom>
          <a:solidFill>
            <a:srgbClr val="00BB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7565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1" name="Group 37">
            <a:extLst>
              <a:ext uri="{FF2B5EF4-FFF2-40B4-BE49-F238E27FC236}">
                <a16:creationId xmlns:a16="http://schemas.microsoft.com/office/drawing/2014/main" id="{D2DBBB7C-5FD8-4E0F-8917-FFB20467687E}"/>
              </a:ext>
            </a:extLst>
          </p:cNvPr>
          <p:cNvGrpSpPr/>
          <p:nvPr/>
        </p:nvGrpSpPr>
        <p:grpSpPr>
          <a:xfrm>
            <a:off x="5180558" y="1561107"/>
            <a:ext cx="1244879" cy="924651"/>
            <a:chOff x="2001432" y="1331798"/>
            <a:chExt cx="1244879" cy="924651"/>
          </a:xfrm>
        </p:grpSpPr>
        <p:sp>
          <p:nvSpPr>
            <p:cNvPr id="64" name="Rectangle 27">
              <a:extLst>
                <a:ext uri="{FF2B5EF4-FFF2-40B4-BE49-F238E27FC236}">
                  <a16:creationId xmlns:a16="http://schemas.microsoft.com/office/drawing/2014/main" id="{2CBFD993-A232-4061-A578-960540AE5BC0}"/>
                </a:ext>
              </a:extLst>
            </p:cNvPr>
            <p:cNvSpPr/>
            <p:nvPr/>
          </p:nvSpPr>
          <p:spPr>
            <a:xfrm>
              <a:off x="2323148" y="1331798"/>
              <a:ext cx="6014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15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65" name="Rectangle 30">
              <a:extLst>
                <a:ext uri="{FF2B5EF4-FFF2-40B4-BE49-F238E27FC236}">
                  <a16:creationId xmlns:a16="http://schemas.microsoft.com/office/drawing/2014/main" id="{0A6A855C-6330-4E60-9B00-E82DE8F5AA22}"/>
                </a:ext>
              </a:extLst>
            </p:cNvPr>
            <p:cNvSpPr/>
            <p:nvPr/>
          </p:nvSpPr>
          <p:spPr>
            <a:xfrm>
              <a:off x="2001432" y="1856339"/>
              <a:ext cx="124487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Líder</a:t>
              </a: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2" name="Group 38">
            <a:extLst>
              <a:ext uri="{FF2B5EF4-FFF2-40B4-BE49-F238E27FC236}">
                <a16:creationId xmlns:a16="http://schemas.microsoft.com/office/drawing/2014/main" id="{10088537-612B-4B9A-8C6E-A6D4B2AEC4AB}"/>
              </a:ext>
            </a:extLst>
          </p:cNvPr>
          <p:cNvGrpSpPr/>
          <p:nvPr/>
        </p:nvGrpSpPr>
        <p:grpSpPr>
          <a:xfrm>
            <a:off x="7158195" y="1561107"/>
            <a:ext cx="1438956" cy="1232427"/>
            <a:chOff x="3979069" y="1331798"/>
            <a:chExt cx="1438956" cy="1232427"/>
          </a:xfrm>
        </p:grpSpPr>
        <p:sp>
          <p:nvSpPr>
            <p:cNvPr id="62" name="Rectangle 28">
              <a:extLst>
                <a:ext uri="{FF2B5EF4-FFF2-40B4-BE49-F238E27FC236}">
                  <a16:creationId xmlns:a16="http://schemas.microsoft.com/office/drawing/2014/main" id="{83365CF4-7ECD-43CB-938C-EB76C50172B3}"/>
                </a:ext>
              </a:extLst>
            </p:cNvPr>
            <p:cNvSpPr/>
            <p:nvPr/>
          </p:nvSpPr>
          <p:spPr>
            <a:xfrm>
              <a:off x="3979069" y="1856339"/>
              <a:ext cx="14389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" lastClr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Traductor de </a:t>
              </a:r>
              <a:r>
                <a:rPr lang="en-US" sz="2000" dirty="0" err="1">
                  <a:solidFill>
                    <a:sysClr val="window" lastClr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datos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Rectangle 32">
              <a:extLst>
                <a:ext uri="{FF2B5EF4-FFF2-40B4-BE49-F238E27FC236}">
                  <a16:creationId xmlns:a16="http://schemas.microsoft.com/office/drawing/2014/main" id="{4B749827-4010-42A2-81BC-6027B5A3E073}"/>
                </a:ext>
              </a:extLst>
            </p:cNvPr>
            <p:cNvSpPr/>
            <p:nvPr/>
          </p:nvSpPr>
          <p:spPr>
            <a:xfrm>
              <a:off x="3979069" y="1331798"/>
              <a:ext cx="6014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15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3" name="Group 39">
            <a:extLst>
              <a:ext uri="{FF2B5EF4-FFF2-40B4-BE49-F238E27FC236}">
                <a16:creationId xmlns:a16="http://schemas.microsoft.com/office/drawing/2014/main" id="{8C80B37A-563C-4E2F-A5EC-AFF223E73538}"/>
              </a:ext>
            </a:extLst>
          </p:cNvPr>
          <p:cNvGrpSpPr/>
          <p:nvPr/>
        </p:nvGrpSpPr>
        <p:grpSpPr>
          <a:xfrm>
            <a:off x="7718483" y="3561027"/>
            <a:ext cx="1305819" cy="1267419"/>
            <a:chOff x="4539357" y="3331718"/>
            <a:chExt cx="1305819" cy="1267419"/>
          </a:xfrm>
        </p:grpSpPr>
        <p:sp>
          <p:nvSpPr>
            <p:cNvPr id="60" name="Rectangle 31">
              <a:extLst>
                <a:ext uri="{FF2B5EF4-FFF2-40B4-BE49-F238E27FC236}">
                  <a16:creationId xmlns:a16="http://schemas.microsoft.com/office/drawing/2014/main" id="{3BF184E6-ACF0-4B08-925C-0B19EA583CF2}"/>
                </a:ext>
              </a:extLst>
            </p:cNvPr>
            <p:cNvSpPr/>
            <p:nvPr/>
          </p:nvSpPr>
          <p:spPr>
            <a:xfrm>
              <a:off x="4539357" y="3891251"/>
              <a:ext cx="130581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Ing. de </a:t>
              </a:r>
              <a:r>
                <a:rPr lang="en-US" sz="2000">
                  <a:solidFill>
                    <a:sysClr val="window" lastClr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atos</a:t>
              </a: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Rectangle 33">
              <a:extLst>
                <a:ext uri="{FF2B5EF4-FFF2-40B4-BE49-F238E27FC236}">
                  <a16:creationId xmlns:a16="http://schemas.microsoft.com/office/drawing/2014/main" id="{F1A4F126-2DA2-4AD4-A19F-E6F3B291AA2B}"/>
                </a:ext>
              </a:extLst>
            </p:cNvPr>
            <p:cNvSpPr/>
            <p:nvPr/>
          </p:nvSpPr>
          <p:spPr>
            <a:xfrm>
              <a:off x="4891543" y="3331718"/>
              <a:ext cx="6014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15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4" name="Group 41">
            <a:extLst>
              <a:ext uri="{FF2B5EF4-FFF2-40B4-BE49-F238E27FC236}">
                <a16:creationId xmlns:a16="http://schemas.microsoft.com/office/drawing/2014/main" id="{3A8B4DBD-2D8D-42F5-B086-2EC8353BAD7B}"/>
              </a:ext>
            </a:extLst>
          </p:cNvPr>
          <p:cNvGrpSpPr/>
          <p:nvPr/>
        </p:nvGrpSpPr>
        <p:grpSpPr>
          <a:xfrm>
            <a:off x="5918949" y="4877789"/>
            <a:ext cx="1504556" cy="1197408"/>
            <a:chOff x="2739823" y="4648480"/>
            <a:chExt cx="1504556" cy="1197408"/>
          </a:xfrm>
        </p:grpSpPr>
        <p:sp>
          <p:nvSpPr>
            <p:cNvPr id="58" name="Rectangle 26">
              <a:extLst>
                <a:ext uri="{FF2B5EF4-FFF2-40B4-BE49-F238E27FC236}">
                  <a16:creationId xmlns:a16="http://schemas.microsoft.com/office/drawing/2014/main" id="{CA3110A2-5AEC-4656-B2EC-799D1FA064EF}"/>
                </a:ext>
              </a:extLst>
            </p:cNvPr>
            <p:cNvSpPr/>
            <p:nvPr/>
          </p:nvSpPr>
          <p:spPr>
            <a:xfrm>
              <a:off x="2739823" y="5138002"/>
              <a:ext cx="15045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Científico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de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decisión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Rectangle 34">
              <a:extLst>
                <a:ext uri="{FF2B5EF4-FFF2-40B4-BE49-F238E27FC236}">
                  <a16:creationId xmlns:a16="http://schemas.microsoft.com/office/drawing/2014/main" id="{26068B5B-47D5-4925-BEBD-7EC98B9E7995}"/>
                </a:ext>
              </a:extLst>
            </p:cNvPr>
            <p:cNvSpPr/>
            <p:nvPr/>
          </p:nvSpPr>
          <p:spPr>
            <a:xfrm>
              <a:off x="3056825" y="4648480"/>
              <a:ext cx="6014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15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55" name="Group 40">
            <a:extLst>
              <a:ext uri="{FF2B5EF4-FFF2-40B4-BE49-F238E27FC236}">
                <a16:creationId xmlns:a16="http://schemas.microsoft.com/office/drawing/2014/main" id="{0F8048B0-E73F-42EC-A53D-E49E106E2401}"/>
              </a:ext>
            </a:extLst>
          </p:cNvPr>
          <p:cNvGrpSpPr/>
          <p:nvPr/>
        </p:nvGrpSpPr>
        <p:grpSpPr>
          <a:xfrm>
            <a:off x="4006887" y="3318664"/>
            <a:ext cx="2050370" cy="1197540"/>
            <a:chOff x="827761" y="3089355"/>
            <a:chExt cx="2050370" cy="1197540"/>
          </a:xfrm>
        </p:grpSpPr>
        <p:sp>
          <p:nvSpPr>
            <p:cNvPr id="56" name="Rectangle 29">
              <a:extLst>
                <a:ext uri="{FF2B5EF4-FFF2-40B4-BE49-F238E27FC236}">
                  <a16:creationId xmlns:a16="http://schemas.microsoft.com/office/drawing/2014/main" id="{6FF0CC92-3F2D-408D-BC19-C908F0B0582C}"/>
                </a:ext>
              </a:extLst>
            </p:cNvPr>
            <p:cNvSpPr/>
            <p:nvPr/>
          </p:nvSpPr>
          <p:spPr>
            <a:xfrm>
              <a:off x="827761" y="3640564"/>
              <a:ext cx="20503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Visualizador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información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35">
              <a:extLst>
                <a:ext uri="{FF2B5EF4-FFF2-40B4-BE49-F238E27FC236}">
                  <a16:creationId xmlns:a16="http://schemas.microsoft.com/office/drawing/2014/main" id="{F19BF7CF-559D-4ABC-A2C2-A3FCCF410FCD}"/>
                </a:ext>
              </a:extLst>
            </p:cNvPr>
            <p:cNvSpPr/>
            <p:nvPr/>
          </p:nvSpPr>
          <p:spPr>
            <a:xfrm>
              <a:off x="1484616" y="3089355"/>
              <a:ext cx="6014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15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6" name="Group 104">
            <a:extLst>
              <a:ext uri="{FF2B5EF4-FFF2-40B4-BE49-F238E27FC236}">
                <a16:creationId xmlns:a16="http://schemas.microsoft.com/office/drawing/2014/main" id="{06F28A77-2DAA-43A7-B641-21ACF3244A80}"/>
              </a:ext>
            </a:extLst>
          </p:cNvPr>
          <p:cNvGrpSpPr/>
          <p:nvPr/>
        </p:nvGrpSpPr>
        <p:grpSpPr>
          <a:xfrm>
            <a:off x="229567" y="1371638"/>
            <a:ext cx="4058904" cy="965925"/>
            <a:chOff x="1124813" y="1617837"/>
            <a:chExt cx="4058904" cy="965925"/>
          </a:xfrm>
        </p:grpSpPr>
        <p:sp>
          <p:nvSpPr>
            <p:cNvPr id="46" name="Rectangle 25">
              <a:extLst>
                <a:ext uri="{FF2B5EF4-FFF2-40B4-BE49-F238E27FC236}">
                  <a16:creationId xmlns:a16="http://schemas.microsoft.com/office/drawing/2014/main" id="{2F0CF43D-E763-4744-ABE8-6CE11A2867DF}"/>
                </a:ext>
              </a:extLst>
            </p:cNvPr>
            <p:cNvSpPr/>
            <p:nvPr/>
          </p:nvSpPr>
          <p:spPr>
            <a:xfrm>
              <a:off x="2081964" y="1660432"/>
              <a:ext cx="310175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Aptitud estratégica y social; técnica ETL, OR, ML, IA, BI. M +5 ++PhD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Oval 44">
              <a:extLst>
                <a:ext uri="{FF2B5EF4-FFF2-40B4-BE49-F238E27FC236}">
                  <a16:creationId xmlns:a16="http://schemas.microsoft.com/office/drawing/2014/main" id="{A3335107-0597-4EC1-B64B-46BC735A7B4C}"/>
                </a:ext>
              </a:extLst>
            </p:cNvPr>
            <p:cNvSpPr/>
            <p:nvPr/>
          </p:nvSpPr>
          <p:spPr>
            <a:xfrm>
              <a:off x="1124813" y="1617837"/>
              <a:ext cx="731520" cy="731520"/>
            </a:xfrm>
            <a:prstGeom prst="ellipse">
              <a:avLst/>
            </a:prstGeom>
            <a:solidFill>
              <a:srgbClr val="44C0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" name="Group 111">
            <a:extLst>
              <a:ext uri="{FF2B5EF4-FFF2-40B4-BE49-F238E27FC236}">
                <a16:creationId xmlns:a16="http://schemas.microsoft.com/office/drawing/2014/main" id="{3DBA70BD-8D04-428C-BD67-8055EB1A161D}"/>
              </a:ext>
            </a:extLst>
          </p:cNvPr>
          <p:cNvGrpSpPr/>
          <p:nvPr/>
        </p:nvGrpSpPr>
        <p:grpSpPr>
          <a:xfrm>
            <a:off x="229567" y="2385829"/>
            <a:ext cx="4058904" cy="731520"/>
            <a:chOff x="1124813" y="2584790"/>
            <a:chExt cx="4058904" cy="731520"/>
          </a:xfrm>
        </p:grpSpPr>
        <p:sp>
          <p:nvSpPr>
            <p:cNvPr id="30" name="Oval 45">
              <a:extLst>
                <a:ext uri="{FF2B5EF4-FFF2-40B4-BE49-F238E27FC236}">
                  <a16:creationId xmlns:a16="http://schemas.microsoft.com/office/drawing/2014/main" id="{EC96593E-41B9-4FF5-8C46-A60877C2A447}"/>
                </a:ext>
              </a:extLst>
            </p:cNvPr>
            <p:cNvSpPr/>
            <p:nvPr/>
          </p:nvSpPr>
          <p:spPr>
            <a:xfrm>
              <a:off x="1124813" y="2584790"/>
              <a:ext cx="731520" cy="731520"/>
            </a:xfrm>
            <a:prstGeom prst="ellipse">
              <a:avLst/>
            </a:prstGeom>
            <a:solidFill>
              <a:srgbClr val="92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95">
              <a:extLst>
                <a:ext uri="{FF2B5EF4-FFF2-40B4-BE49-F238E27FC236}">
                  <a16:creationId xmlns:a16="http://schemas.microsoft.com/office/drawing/2014/main" id="{86DFE62F-68AD-4507-9B8E-AC489D6A1B59}"/>
                </a:ext>
              </a:extLst>
            </p:cNvPr>
            <p:cNvSpPr/>
            <p:nvPr/>
          </p:nvSpPr>
          <p:spPr>
            <a:xfrm>
              <a:off x="2081964" y="2627385"/>
              <a:ext cx="31017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Aptitud social y técnico BI, </a:t>
              </a:r>
              <a:r>
                <a:rPr lang="es-CR" dirty="0" err="1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VoC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7565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G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+3 ++M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10">
            <a:extLst>
              <a:ext uri="{FF2B5EF4-FFF2-40B4-BE49-F238E27FC236}">
                <a16:creationId xmlns:a16="http://schemas.microsoft.com/office/drawing/2014/main" id="{F5DD20E7-8F77-4A78-841F-D2C56307EF73}"/>
              </a:ext>
            </a:extLst>
          </p:cNvPr>
          <p:cNvGrpSpPr/>
          <p:nvPr/>
        </p:nvGrpSpPr>
        <p:grpSpPr>
          <a:xfrm>
            <a:off x="229567" y="3400020"/>
            <a:ext cx="4058904" cy="731520"/>
            <a:chOff x="1124813" y="3481096"/>
            <a:chExt cx="4058904" cy="731520"/>
          </a:xfrm>
        </p:grpSpPr>
        <p:sp>
          <p:nvSpPr>
            <p:cNvPr id="26" name="Oval 46">
              <a:extLst>
                <a:ext uri="{FF2B5EF4-FFF2-40B4-BE49-F238E27FC236}">
                  <a16:creationId xmlns:a16="http://schemas.microsoft.com/office/drawing/2014/main" id="{E38B5012-FEEF-4FC2-A12B-E992AB1F2C59}"/>
                </a:ext>
              </a:extLst>
            </p:cNvPr>
            <p:cNvSpPr/>
            <p:nvPr/>
          </p:nvSpPr>
          <p:spPr>
            <a:xfrm>
              <a:off x="1124813" y="3481096"/>
              <a:ext cx="731520" cy="73152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96">
              <a:extLst>
                <a:ext uri="{FF2B5EF4-FFF2-40B4-BE49-F238E27FC236}">
                  <a16:creationId xmlns:a16="http://schemas.microsoft.com/office/drawing/2014/main" id="{72734BF3-0473-49B6-9BBA-F6003AF82DCD}"/>
                </a:ext>
              </a:extLst>
            </p:cNvPr>
            <p:cNvSpPr/>
            <p:nvPr/>
          </p:nvSpPr>
          <p:spPr>
            <a:xfrm>
              <a:off x="2081964" y="3523691"/>
              <a:ext cx="31017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Aptitud al dato y técnico SQL, </a:t>
              </a:r>
              <a:r>
                <a:rPr lang="es-CR" dirty="0" err="1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Spark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ETL. </a:t>
              </a:r>
              <a:r>
                <a:rPr lang="en-US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+3 ++M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109">
            <a:extLst>
              <a:ext uri="{FF2B5EF4-FFF2-40B4-BE49-F238E27FC236}">
                <a16:creationId xmlns:a16="http://schemas.microsoft.com/office/drawing/2014/main" id="{5A69102A-9567-4AAB-B0FC-13C273BF4D3C}"/>
              </a:ext>
            </a:extLst>
          </p:cNvPr>
          <p:cNvGrpSpPr/>
          <p:nvPr/>
        </p:nvGrpSpPr>
        <p:grpSpPr>
          <a:xfrm>
            <a:off x="229567" y="4414211"/>
            <a:ext cx="4058904" cy="731520"/>
            <a:chOff x="1124813" y="4415589"/>
            <a:chExt cx="4058904" cy="731520"/>
          </a:xfrm>
        </p:grpSpPr>
        <p:sp>
          <p:nvSpPr>
            <p:cNvPr id="19" name="Oval 48">
              <a:extLst>
                <a:ext uri="{FF2B5EF4-FFF2-40B4-BE49-F238E27FC236}">
                  <a16:creationId xmlns:a16="http://schemas.microsoft.com/office/drawing/2014/main" id="{95A7A481-414A-4E1C-8BFB-D41CDCE3617E}"/>
                </a:ext>
              </a:extLst>
            </p:cNvPr>
            <p:cNvSpPr/>
            <p:nvPr/>
          </p:nvSpPr>
          <p:spPr>
            <a:xfrm>
              <a:off x="1124813" y="4415589"/>
              <a:ext cx="731520" cy="731520"/>
            </a:xfrm>
            <a:prstGeom prst="ellipse">
              <a:avLst/>
            </a:prstGeom>
            <a:solidFill>
              <a:srgbClr val="F339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97">
              <a:extLst>
                <a:ext uri="{FF2B5EF4-FFF2-40B4-BE49-F238E27FC236}">
                  <a16:creationId xmlns:a16="http://schemas.microsoft.com/office/drawing/2014/main" id="{FC5D9291-BEDC-4B06-815A-DF0F06C5B4BA}"/>
                </a:ext>
              </a:extLst>
            </p:cNvPr>
            <p:cNvSpPr/>
            <p:nvPr/>
          </p:nvSpPr>
          <p:spPr>
            <a:xfrm>
              <a:off x="2081964" y="4458184"/>
              <a:ext cx="31017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Aptitud al dato y técnico OR, ML e IA.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7565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+3 ++M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8">
            <a:extLst>
              <a:ext uri="{FF2B5EF4-FFF2-40B4-BE49-F238E27FC236}">
                <a16:creationId xmlns:a16="http://schemas.microsoft.com/office/drawing/2014/main" id="{A796FF55-3B61-4A82-BF0F-4E19C092F4A5}"/>
              </a:ext>
            </a:extLst>
          </p:cNvPr>
          <p:cNvGrpSpPr/>
          <p:nvPr/>
        </p:nvGrpSpPr>
        <p:grpSpPr>
          <a:xfrm>
            <a:off x="229567" y="5442471"/>
            <a:ext cx="4058904" cy="731520"/>
            <a:chOff x="1124813" y="5339325"/>
            <a:chExt cx="4058904" cy="731520"/>
          </a:xfrm>
        </p:grpSpPr>
        <p:sp>
          <p:nvSpPr>
            <p:cNvPr id="13" name="Oval 47">
              <a:extLst>
                <a:ext uri="{FF2B5EF4-FFF2-40B4-BE49-F238E27FC236}">
                  <a16:creationId xmlns:a16="http://schemas.microsoft.com/office/drawing/2014/main" id="{966B3BF0-0A9D-49F4-A558-0E5A7E367D31}"/>
                </a:ext>
              </a:extLst>
            </p:cNvPr>
            <p:cNvSpPr/>
            <p:nvPr/>
          </p:nvSpPr>
          <p:spPr>
            <a:xfrm>
              <a:off x="1124813" y="5339325"/>
              <a:ext cx="731520" cy="731520"/>
            </a:xfrm>
            <a:prstGeom prst="ellipse">
              <a:avLst/>
            </a:prstGeom>
            <a:solidFill>
              <a:srgbClr val="00BBD6"/>
            </a:solidFill>
            <a:ln>
              <a:noFill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98">
              <a:extLst>
                <a:ext uri="{FF2B5EF4-FFF2-40B4-BE49-F238E27FC236}">
                  <a16:creationId xmlns:a16="http://schemas.microsoft.com/office/drawing/2014/main" id="{FF4CE95D-4504-4400-9105-DAD24B4B455B}"/>
                </a:ext>
              </a:extLst>
            </p:cNvPr>
            <p:cNvSpPr/>
            <p:nvPr/>
          </p:nvSpPr>
          <p:spPr>
            <a:xfrm>
              <a:off x="2081964" y="5381920"/>
              <a:ext cx="31017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Aptitud social y técnico BI, ST. </a:t>
              </a:r>
              <a:r>
                <a:rPr lang="en-US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s-CR" dirty="0">
                  <a:solidFill>
                    <a:srgbClr val="5756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+3 ++M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1" name="Rectángulo 70">
            <a:extLst>
              <a:ext uri="{FF2B5EF4-FFF2-40B4-BE49-F238E27FC236}">
                <a16:creationId xmlns:a16="http://schemas.microsoft.com/office/drawing/2014/main" id="{77DEACF9-2CAF-46E0-9EA5-6111862FFA6E}"/>
              </a:ext>
            </a:extLst>
          </p:cNvPr>
          <p:cNvSpPr/>
          <p:nvPr/>
        </p:nvSpPr>
        <p:spPr>
          <a:xfrm>
            <a:off x="0" y="6261220"/>
            <a:ext cx="8199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R" dirty="0">
                <a:solidFill>
                  <a:srgbClr val="57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Disciplinas: Matemática, Informática, Comunicación, Administración, Ingeniería</a:t>
            </a:r>
            <a:endParaRPr lang="es-CR" dirty="0"/>
          </a:p>
        </p:txBody>
      </p:sp>
      <p:cxnSp>
        <p:nvCxnSpPr>
          <p:cNvPr id="73" name="Conector: angular 72">
            <a:extLst>
              <a:ext uri="{FF2B5EF4-FFF2-40B4-BE49-F238E27FC236}">
                <a16:creationId xmlns:a16="http://schemas.microsoft.com/office/drawing/2014/main" id="{43AE521E-6F1D-4F11-A6E5-A74940F980B2}"/>
              </a:ext>
            </a:extLst>
          </p:cNvPr>
          <p:cNvCxnSpPr>
            <a:cxnSpLocks/>
            <a:stCxn id="30" idx="2"/>
            <a:endCxn id="13" idx="2"/>
          </p:cNvCxnSpPr>
          <p:nvPr/>
        </p:nvCxnSpPr>
        <p:spPr>
          <a:xfrm rot="10800000" flipV="1">
            <a:off x="229567" y="2751589"/>
            <a:ext cx="12700" cy="3056642"/>
          </a:xfrm>
          <a:prstGeom prst="bentConnector3">
            <a:avLst>
              <a:gd name="adj1" fmla="val 5815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: angular 77">
            <a:extLst>
              <a:ext uri="{FF2B5EF4-FFF2-40B4-BE49-F238E27FC236}">
                <a16:creationId xmlns:a16="http://schemas.microsoft.com/office/drawing/2014/main" id="{EDAC83DD-75CA-48DF-A466-F0F94B859E7E}"/>
              </a:ext>
            </a:extLst>
          </p:cNvPr>
          <p:cNvCxnSpPr>
            <a:stCxn id="26" idx="6"/>
            <a:endCxn id="19" idx="6"/>
          </p:cNvCxnSpPr>
          <p:nvPr/>
        </p:nvCxnSpPr>
        <p:spPr>
          <a:xfrm>
            <a:off x="961087" y="3765780"/>
            <a:ext cx="12700" cy="1014191"/>
          </a:xfrm>
          <a:prstGeom prst="bentConnector3">
            <a:avLst>
              <a:gd name="adj1" fmla="val 6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D8438F06-5973-68C4-312C-23B9B94036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42948A72-918E-8EDD-92DA-351DCA4A8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0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err="1">
                <a:solidFill>
                  <a:srgbClr val="011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 dirty="0">
                <a:solidFill>
                  <a:srgbClr val="011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1133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5409DF06-A0EF-4D2B-8944-F4C14115C6F4}"/>
              </a:ext>
            </a:extLst>
          </p:cNvPr>
          <p:cNvSpPr txBox="1"/>
          <p:nvPr/>
        </p:nvSpPr>
        <p:spPr>
          <a:xfrm>
            <a:off x="623141" y="1635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EDA9225A-C897-6095-7CB9-28579097927F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20673398-1E5B-611F-2F6A-BF24CEDFD0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094B87C-7644-784E-61DB-468D1F92C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6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iamond 4">
            <a:extLst>
              <a:ext uri="{FF2B5EF4-FFF2-40B4-BE49-F238E27FC236}">
                <a16:creationId xmlns:a16="http://schemas.microsoft.com/office/drawing/2014/main" id="{E543881F-06A7-48BC-9F03-492CFD95FB06}"/>
              </a:ext>
            </a:extLst>
          </p:cNvPr>
          <p:cNvSpPr/>
          <p:nvPr/>
        </p:nvSpPr>
        <p:spPr>
          <a:xfrm>
            <a:off x="3885886" y="4106364"/>
            <a:ext cx="1828800" cy="1828800"/>
          </a:xfrm>
          <a:prstGeom prst="diamond">
            <a:avLst/>
          </a:prstGeom>
          <a:solidFill>
            <a:srgbClr val="FCC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Diamond 1">
            <a:extLst>
              <a:ext uri="{FF2B5EF4-FFF2-40B4-BE49-F238E27FC236}">
                <a16:creationId xmlns:a16="http://schemas.microsoft.com/office/drawing/2014/main" id="{70CE0615-A8BA-46D3-BB62-0537A5D3906C}"/>
              </a:ext>
            </a:extLst>
          </p:cNvPr>
          <p:cNvSpPr/>
          <p:nvPr/>
        </p:nvSpPr>
        <p:spPr>
          <a:xfrm>
            <a:off x="4150585" y="1375195"/>
            <a:ext cx="1828800" cy="1828800"/>
          </a:xfrm>
          <a:prstGeom prst="diamond">
            <a:avLst/>
          </a:prstGeom>
          <a:solidFill>
            <a:srgbClr val="6DCF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Diamond 2">
            <a:extLst>
              <a:ext uri="{FF2B5EF4-FFF2-40B4-BE49-F238E27FC236}">
                <a16:creationId xmlns:a16="http://schemas.microsoft.com/office/drawing/2014/main" id="{E031FA38-B632-484B-ADCE-347F210DDC34}"/>
              </a:ext>
            </a:extLst>
          </p:cNvPr>
          <p:cNvSpPr/>
          <p:nvPr/>
        </p:nvSpPr>
        <p:spPr>
          <a:xfrm>
            <a:off x="2911334" y="2728744"/>
            <a:ext cx="1828800" cy="1828800"/>
          </a:xfrm>
          <a:prstGeom prst="diamond">
            <a:avLst/>
          </a:prstGeom>
          <a:solidFill>
            <a:srgbClr val="09AEF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Diamond 3">
            <a:extLst>
              <a:ext uri="{FF2B5EF4-FFF2-40B4-BE49-F238E27FC236}">
                <a16:creationId xmlns:a16="http://schemas.microsoft.com/office/drawing/2014/main" id="{5F59CBD1-905C-4F15-B9AF-741E63AD88BD}"/>
              </a:ext>
            </a:extLst>
          </p:cNvPr>
          <p:cNvSpPr/>
          <p:nvPr/>
        </p:nvSpPr>
        <p:spPr>
          <a:xfrm>
            <a:off x="5113105" y="2776871"/>
            <a:ext cx="1828800" cy="1828800"/>
          </a:xfrm>
          <a:prstGeom prst="diamond">
            <a:avLst/>
          </a:prstGeom>
          <a:solidFill>
            <a:srgbClr val="FE110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8899962" rev="0"/>
            </a:camera>
            <a:lightRig rig="soft" dir="t"/>
          </a:scene3d>
          <a:sp3d extrusionH="927100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Straight Connector 6">
            <a:extLst>
              <a:ext uri="{FF2B5EF4-FFF2-40B4-BE49-F238E27FC236}">
                <a16:creationId xmlns:a16="http://schemas.microsoft.com/office/drawing/2014/main" id="{D14DD366-7A4C-45F7-9870-D2EF8A116C4D}"/>
              </a:ext>
            </a:extLst>
          </p:cNvPr>
          <p:cNvCxnSpPr/>
          <p:nvPr/>
        </p:nvCxnSpPr>
        <p:spPr>
          <a:xfrm flipH="1" flipV="1">
            <a:off x="2911338" y="1639891"/>
            <a:ext cx="1280160" cy="0"/>
          </a:xfrm>
          <a:prstGeom prst="line">
            <a:avLst/>
          </a:prstGeom>
          <a:noFill/>
          <a:ln w="6350" cap="flat" cmpd="sng" algn="ctr">
            <a:solidFill>
              <a:srgbClr val="6DCF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8" name="Straight Connector 7">
            <a:extLst>
              <a:ext uri="{FF2B5EF4-FFF2-40B4-BE49-F238E27FC236}">
                <a16:creationId xmlns:a16="http://schemas.microsoft.com/office/drawing/2014/main" id="{8973BF90-33A1-4933-AB88-B8BA97453300}"/>
              </a:ext>
            </a:extLst>
          </p:cNvPr>
          <p:cNvCxnSpPr/>
          <p:nvPr/>
        </p:nvCxnSpPr>
        <p:spPr>
          <a:xfrm flipH="1" flipV="1">
            <a:off x="1473568" y="3974017"/>
            <a:ext cx="1280160" cy="0"/>
          </a:xfrm>
          <a:prstGeom prst="line">
            <a:avLst/>
          </a:prstGeom>
          <a:noFill/>
          <a:ln w="6350" cap="flat" cmpd="sng" algn="ctr">
            <a:solidFill>
              <a:srgbClr val="09AEF2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8">
            <a:extLst>
              <a:ext uri="{FF2B5EF4-FFF2-40B4-BE49-F238E27FC236}">
                <a16:creationId xmlns:a16="http://schemas.microsoft.com/office/drawing/2014/main" id="{C96C0D08-07CC-4988-861A-F1DB02729012}"/>
              </a:ext>
            </a:extLst>
          </p:cNvPr>
          <p:cNvCxnSpPr/>
          <p:nvPr/>
        </p:nvCxnSpPr>
        <p:spPr>
          <a:xfrm flipH="1" flipV="1">
            <a:off x="6328297" y="3179931"/>
            <a:ext cx="1280160" cy="0"/>
          </a:xfrm>
          <a:prstGeom prst="line">
            <a:avLst/>
          </a:prstGeom>
          <a:noFill/>
          <a:ln w="6350" cap="flat" cmpd="sng" algn="ctr">
            <a:solidFill>
              <a:srgbClr val="FE1101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30" name="Straight Connector 9">
            <a:extLst>
              <a:ext uri="{FF2B5EF4-FFF2-40B4-BE49-F238E27FC236}">
                <a16:creationId xmlns:a16="http://schemas.microsoft.com/office/drawing/2014/main" id="{F1AABB73-A233-4690-AEAA-8FD465C33B07}"/>
              </a:ext>
            </a:extLst>
          </p:cNvPr>
          <p:cNvCxnSpPr/>
          <p:nvPr/>
        </p:nvCxnSpPr>
        <p:spPr>
          <a:xfrm flipH="1" flipV="1">
            <a:off x="5125142" y="5483977"/>
            <a:ext cx="1280160" cy="0"/>
          </a:xfrm>
          <a:prstGeom prst="line">
            <a:avLst/>
          </a:prstGeom>
          <a:noFill/>
          <a:ln w="6350" cap="flat" cmpd="sng" algn="ctr">
            <a:solidFill>
              <a:srgbClr val="FCC000"/>
            </a:solidFill>
            <a:prstDash val="solid"/>
            <a:miter lim="800000"/>
            <a:headEnd type="oval"/>
          </a:ln>
          <a:effectLst/>
        </p:spPr>
      </p:cxnSp>
      <p:sp>
        <p:nvSpPr>
          <p:cNvPr id="44" name="Rectangle 15">
            <a:extLst>
              <a:ext uri="{FF2B5EF4-FFF2-40B4-BE49-F238E27FC236}">
                <a16:creationId xmlns:a16="http://schemas.microsoft.com/office/drawing/2014/main" id="{DA5DB761-8973-40B6-9BA1-DA828584CD9D}"/>
              </a:ext>
            </a:extLst>
          </p:cNvPr>
          <p:cNvSpPr/>
          <p:nvPr/>
        </p:nvSpPr>
        <p:spPr>
          <a:xfrm>
            <a:off x="6659727" y="2487079"/>
            <a:ext cx="248427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Ingeniería</a:t>
            </a:r>
            <a:r>
              <a:rPr lang="en-US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datos</a:t>
            </a:r>
            <a:endParaRPr lang="en-US" b="1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itchFamily="34" charset="0"/>
              <a:cs typeface="Arial" pitchFamily="34" charset="0"/>
            </a:endParaRPr>
          </a:p>
          <a:p>
            <a:pPr lvl="0" algn="r">
              <a:defRPr/>
            </a:pPr>
            <a:r>
              <a:rPr 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SQL, Apache Spark, DWH, OLAP</a:t>
            </a:r>
            <a:endParaRPr lang="en-US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42" name="Rectangle 11">
            <a:extLst>
              <a:ext uri="{FF2B5EF4-FFF2-40B4-BE49-F238E27FC236}">
                <a16:creationId xmlns:a16="http://schemas.microsoft.com/office/drawing/2014/main" id="{6A434C7D-F497-49F9-A1BD-5CB7998116FA}"/>
              </a:ext>
            </a:extLst>
          </p:cNvPr>
          <p:cNvSpPr/>
          <p:nvPr/>
        </p:nvSpPr>
        <p:spPr>
          <a:xfrm>
            <a:off x="6405302" y="5022312"/>
            <a:ext cx="248427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Ciencia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b="1" kern="0" noProof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decisión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0"/>
            <a:r>
              <a:rPr lang="pt-BR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Alteryx</a:t>
            </a:r>
            <a:r>
              <a:rPr lang="pt-BR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Rapidminer</a:t>
            </a:r>
            <a:r>
              <a:rPr lang="pt-BR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, Anaconda, ORMS, E-P</a:t>
            </a:r>
            <a:endParaRPr lang="en-US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18">
            <a:extLst>
              <a:ext uri="{FF2B5EF4-FFF2-40B4-BE49-F238E27FC236}">
                <a16:creationId xmlns:a16="http://schemas.microsoft.com/office/drawing/2014/main" id="{EFDE6B1A-FA6E-40E3-9CB2-9570AAADD0D0}"/>
              </a:ext>
            </a:extLst>
          </p:cNvPr>
          <p:cNvSpPr/>
          <p:nvPr/>
        </p:nvSpPr>
        <p:spPr>
          <a:xfrm>
            <a:off x="-59258" y="3783198"/>
            <a:ext cx="248427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itchFamily="34" charset="0"/>
              </a:rPr>
              <a:t>Visualización</a:t>
            </a:r>
            <a:endParaRPr kumimoji="0" lang="en-US" sz="17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itchFamily="34" charset="0"/>
            </a:endParaRPr>
          </a:p>
          <a:p>
            <a:pPr lvl="0"/>
            <a:r>
              <a:rPr 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BI y Tableau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id="{3CDE5CCA-83CF-400F-97D9-19C20D6102A8}"/>
              </a:ext>
            </a:extLst>
          </p:cNvPr>
          <p:cNvSpPr/>
          <p:nvPr/>
        </p:nvSpPr>
        <p:spPr>
          <a:xfrm>
            <a:off x="495691" y="1178226"/>
            <a:ext cx="237944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Traducción</a:t>
            </a:r>
            <a:r>
              <a:rPr lang="en-US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 del </a:t>
            </a:r>
            <a:r>
              <a:rPr lang="en-US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dato</a:t>
            </a:r>
            <a:endParaRPr lang="en-US" b="1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itchFamily="34" charset="0"/>
              <a:cs typeface="Arial" pitchFamily="34" charset="0"/>
            </a:endParaRPr>
          </a:p>
          <a:p>
            <a:pPr lvl="0" algn="r"/>
            <a:r>
              <a:rPr lang="pt-BR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DT, DS, LS, BI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id="{C9B00637-ECAF-4D95-B39A-B825A00ED09D}"/>
              </a:ext>
            </a:extLst>
          </p:cNvPr>
          <p:cNvSpPr/>
          <p:nvPr/>
        </p:nvSpPr>
        <p:spPr>
          <a:xfrm>
            <a:off x="175846" y="6139729"/>
            <a:ext cx="8792308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b="1" kern="0" noProof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PC 15´  i710g 16GB 500GBes TVAR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21A6C948-695D-F777-7D9D-1578620F79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88AC992-8783-D651-F437-962082D17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5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44" grpId="0"/>
      <p:bldP spid="42" grpId="0"/>
      <p:bldP spid="37" grpId="0"/>
      <p:bldP spid="35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E53675D4-AD55-4BC5-A0E0-9A97024EF317}"/>
              </a:ext>
            </a:extLst>
          </p:cNvPr>
          <p:cNvSpPr txBox="1"/>
          <p:nvPr/>
        </p:nvSpPr>
        <p:spPr>
          <a:xfrm>
            <a:off x="623141" y="1635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D39E7F96-E52F-96BF-65FC-36DCDC305403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4E784C39-5018-540A-16B9-F1533F620B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ABCCCA6-BFD6-C8AD-592E-346358F562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39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A5AABFE2-F31D-40A9-A351-7CBBE5C31CBA}"/>
              </a:ext>
            </a:extLst>
          </p:cNvPr>
          <p:cNvSpPr/>
          <p:nvPr/>
        </p:nvSpPr>
        <p:spPr>
          <a:xfrm>
            <a:off x="223377" y="1531123"/>
            <a:ext cx="2409825" cy="87726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AT&amp;T</a:t>
            </a:r>
            <a:r>
              <a:rPr lang="es-CR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 $181 mil millones para 2019 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3620A936-0848-4411-A9A2-7478BC79EA5D}"/>
              </a:ext>
            </a:extLst>
          </p:cNvPr>
          <p:cNvSpPr/>
          <p:nvPr/>
        </p:nvSpPr>
        <p:spPr>
          <a:xfrm>
            <a:off x="223377" y="2520574"/>
            <a:ext cx="2409825" cy="57646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TDE - Árbol de decisión</a:t>
            </a:r>
          </a:p>
        </p:txBody>
      </p:sp>
      <p:sp>
        <p:nvSpPr>
          <p:cNvPr id="19" name="Flecha: hacia abajo 18">
            <a:extLst>
              <a:ext uri="{FF2B5EF4-FFF2-40B4-BE49-F238E27FC236}">
                <a16:creationId xmlns:a16="http://schemas.microsoft.com/office/drawing/2014/main" id="{5706A6EB-90BD-4669-80A2-B263F832B8A8}"/>
              </a:ext>
            </a:extLst>
          </p:cNvPr>
          <p:cNvSpPr/>
          <p:nvPr/>
        </p:nvSpPr>
        <p:spPr>
          <a:xfrm>
            <a:off x="2781300" y="3383945"/>
            <a:ext cx="1790700" cy="156592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$20</a:t>
            </a:r>
            <a:endParaRPr lang="es-CR" sz="2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FE898959-6796-4FB2-8154-B14A97F729F5}"/>
              </a:ext>
            </a:extLst>
          </p:cNvPr>
          <p:cNvSpPr/>
          <p:nvPr/>
        </p:nvSpPr>
        <p:spPr>
          <a:xfrm>
            <a:off x="184661" y="3359272"/>
            <a:ext cx="2409825" cy="8772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kern="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KeyCorp</a:t>
            </a:r>
            <a:r>
              <a:rPr lang="es-CR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 $6,4 mil millones para 2019</a:t>
            </a:r>
            <a:endParaRPr lang="es-CR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0E643C73-0C65-4FEC-82A4-30EE63E65400}"/>
              </a:ext>
            </a:extLst>
          </p:cNvPr>
          <p:cNvSpPr/>
          <p:nvPr/>
        </p:nvSpPr>
        <p:spPr>
          <a:xfrm>
            <a:off x="184661" y="4348723"/>
            <a:ext cx="2409825" cy="5764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s-CR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- Simulación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A829B4E4-1A2E-4B8B-8E2B-E4D22065B606}"/>
              </a:ext>
            </a:extLst>
          </p:cNvPr>
          <p:cNvSpPr/>
          <p:nvPr/>
        </p:nvSpPr>
        <p:spPr>
          <a:xfrm>
            <a:off x="161924" y="5189400"/>
            <a:ext cx="2409825" cy="8772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Motors 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137 mil millones para 2019 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FC841B10-0E43-4B57-B36B-537CDC02CC41}"/>
              </a:ext>
            </a:extLst>
          </p:cNvPr>
          <p:cNvSpPr/>
          <p:nvPr/>
        </p:nvSpPr>
        <p:spPr>
          <a:xfrm>
            <a:off x="161924" y="6178851"/>
            <a:ext cx="2409825" cy="57646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de colas - Simulación</a:t>
            </a:r>
          </a:p>
        </p:txBody>
      </p:sp>
      <p:sp>
        <p:nvSpPr>
          <p:cNvPr id="31" name="Flecha: hacia arriba 30">
            <a:extLst>
              <a:ext uri="{FF2B5EF4-FFF2-40B4-BE49-F238E27FC236}">
                <a16:creationId xmlns:a16="http://schemas.microsoft.com/office/drawing/2014/main" id="{98E62BAF-AD86-4834-A438-0EA7CBC0420F}"/>
              </a:ext>
            </a:extLst>
          </p:cNvPr>
          <p:cNvSpPr/>
          <p:nvPr/>
        </p:nvSpPr>
        <p:spPr>
          <a:xfrm>
            <a:off x="2863584" y="1473380"/>
            <a:ext cx="1708416" cy="1566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$750</a:t>
            </a:r>
            <a:endParaRPr lang="es-CR" sz="2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B18FF07-6579-4340-9D90-EBBCFF472934}"/>
              </a:ext>
            </a:extLst>
          </p:cNvPr>
          <p:cNvSpPr/>
          <p:nvPr/>
        </p:nvSpPr>
        <p:spPr>
          <a:xfrm>
            <a:off x="4815720" y="1819574"/>
            <a:ext cx="4104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Desarrolla un sistema de simulación de llamadas para gestionar las emociones del cliente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2688C494-0C4C-4BB2-BCAE-02E57D904FF4}"/>
              </a:ext>
            </a:extLst>
          </p:cNvPr>
          <p:cNvSpPr/>
          <p:nvPr/>
        </p:nvSpPr>
        <p:spPr>
          <a:xfrm>
            <a:off x="4854436" y="3647188"/>
            <a:ext cx="4104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Aumento de eficiencia en el servicios pasando de 246 s a 115 s en la atención al cliente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030F461D-3D8E-4F0B-8270-115E33611292}"/>
              </a:ext>
            </a:extLst>
          </p:cNvPr>
          <p:cNvSpPr/>
          <p:nvPr/>
        </p:nvSpPr>
        <p:spPr>
          <a:xfrm>
            <a:off x="4781551" y="5474803"/>
            <a:ext cx="4104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Desarrolla un sistema eficiente de línea de producción. </a:t>
            </a:r>
          </a:p>
        </p:txBody>
      </p:sp>
      <p:sp>
        <p:nvSpPr>
          <p:cNvPr id="35" name="Flecha: hacia abajo 34">
            <a:extLst>
              <a:ext uri="{FF2B5EF4-FFF2-40B4-BE49-F238E27FC236}">
                <a16:creationId xmlns:a16="http://schemas.microsoft.com/office/drawing/2014/main" id="{AD76A9BD-7858-4534-A5D9-74B2D126E739}"/>
              </a:ext>
            </a:extLst>
          </p:cNvPr>
          <p:cNvSpPr/>
          <p:nvPr/>
        </p:nvSpPr>
        <p:spPr>
          <a:xfrm>
            <a:off x="2822442" y="5189400"/>
            <a:ext cx="1790700" cy="156592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kern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$90</a:t>
            </a:r>
            <a:endParaRPr lang="es-CR" sz="2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A79EA393-FB56-61F6-2135-B4566B7BF4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57EA87F-E2FA-34C4-7A0C-5800AD0B2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31" grpId="0" animBg="1"/>
      <p:bldP spid="7" grpId="0"/>
      <p:bldP spid="33" grpId="0"/>
      <p:bldP spid="34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E53675D4-AD55-4BC5-A0E0-9A97024EF317}"/>
              </a:ext>
            </a:extLst>
          </p:cNvPr>
          <p:cNvSpPr txBox="1"/>
          <p:nvPr/>
        </p:nvSpPr>
        <p:spPr>
          <a:xfrm>
            <a:off x="623141" y="1635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13" name="TextBox 107">
            <a:extLst>
              <a:ext uri="{FF2B5EF4-FFF2-40B4-BE49-F238E27FC236}">
                <a16:creationId xmlns:a16="http://schemas.microsoft.com/office/drawing/2014/main" id="{99BBC710-6881-4E62-A8F4-38CBF06110E0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>
                <a:solidFill>
                  <a:srgbClr val="01133E"/>
                </a:solidFill>
              </a:rPr>
              <a:t>Mercado y formación</a:t>
            </a:r>
            <a:endParaRPr lang="en-US" dirty="0">
              <a:solidFill>
                <a:srgbClr val="01133E"/>
              </a:solidFill>
            </a:endParaRPr>
          </a:p>
        </p:txBody>
      </p:sp>
      <p:pic>
        <p:nvPicPr>
          <p:cNvPr id="2" name="Imagen 1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F096CB0B-C002-D782-2CF1-E74A630E05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54E4943-18E1-01B0-9D5F-63EBF850F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74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584625C-F9B0-4419-978C-5905805D6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675" y="1757918"/>
            <a:ext cx="2880000" cy="26252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E2FBAA4-80A3-4CDC-A49E-DDA363F0B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32758"/>
            <a:ext cx="2880000" cy="26252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8FCC9EF-1ECD-48B3-ABCD-0C49D7D30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5" y="1596365"/>
            <a:ext cx="2880000" cy="262524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FCB5F77-8FC2-42E5-9B7C-E0CB86A41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9351" y="5057592"/>
            <a:ext cx="2973156" cy="13233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38A651B-8FD5-4425-B783-FB4D511B5A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9351" y="4025398"/>
            <a:ext cx="2973156" cy="108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F3E9F3A-6A62-44D4-9EE0-068B767282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9350" y="2866934"/>
            <a:ext cx="2973156" cy="118575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9D38D1-DB8E-4D6C-B6D7-C62140EEA6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6518" y="4394311"/>
            <a:ext cx="2973157" cy="160679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3070821-1AE9-4408-A967-9B7E786EBF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9350" y="1537299"/>
            <a:ext cx="2973156" cy="1365406"/>
          </a:xfrm>
          <a:prstGeom prst="rect">
            <a:avLst/>
          </a:prstGeom>
        </p:spPr>
      </p:pic>
      <p:pic>
        <p:nvPicPr>
          <p:cNvPr id="13" name="Imagen 1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228BAF96-919A-4983-73D6-D0DEDB065D1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4" name="Imagen 1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326C202-08C3-69A6-2F9D-25808152A2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4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rgbClr val="011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rgbClr val="011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1133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9833F186-A975-45C7-9ED3-2EC844E30A36}"/>
              </a:ext>
            </a:extLst>
          </p:cNvPr>
          <p:cNvSpPr txBox="1"/>
          <p:nvPr/>
        </p:nvSpPr>
        <p:spPr>
          <a:xfrm>
            <a:off x="623142" y="1627767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>
                <a:solidFill>
                  <a:srgbClr val="011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pasos ID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1133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3" name="TextBox 107">
            <a:extLst>
              <a:ext uri="{FF2B5EF4-FFF2-40B4-BE49-F238E27FC236}">
                <a16:creationId xmlns:a16="http://schemas.microsoft.com/office/drawing/2014/main" id="{40341295-727B-962F-CAD9-503F164B3BCC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4" name="Imagen 3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05A52885-C3BE-AF35-0D7B-9263EEB83F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4" name="Imagen 1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0AEBDEF-D03A-93BF-5B89-D21AF4C53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18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673C573-DD84-48BE-B787-AE02E8E08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6458"/>
            <a:ext cx="3600000" cy="190254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C507795-F661-4EE6-BC25-46078553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96295"/>
            <a:ext cx="3600000" cy="185152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7849601-F021-4373-A0F8-2C3411658F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000" y="1625771"/>
            <a:ext cx="3600000" cy="170391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09675E6-9ACD-4C06-ABAC-44EF3B480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4000" y="3413302"/>
            <a:ext cx="3600000" cy="181750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E8248C2-06AC-408E-88D6-B82704574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4000" y="5139745"/>
            <a:ext cx="3600000" cy="171825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B8B1F31-7285-4C96-B1A1-C9CAA63B4C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96587"/>
            <a:ext cx="3600000" cy="1430301"/>
          </a:xfrm>
          <a:prstGeom prst="rect">
            <a:avLst/>
          </a:prstGeom>
        </p:spPr>
      </p:pic>
      <p:pic>
        <p:nvPicPr>
          <p:cNvPr id="11" name="Imagen 10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62B2A736-6607-AD60-212D-C554AAD374F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245343A-DB0B-3173-1C1F-82A82027EC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27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439BE26-39B8-48C9-91E8-114C00AA1D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99791" y="5188591"/>
            <a:ext cx="5499435" cy="642583"/>
          </a:xfrm>
        </p:spPr>
        <p:txBody>
          <a:bodyPr/>
          <a:lstStyle/>
          <a:p>
            <a:r>
              <a:rPr lang="es-CR" dirty="0">
                <a:solidFill>
                  <a:srgbClr val="002060"/>
                </a:solidFill>
              </a:rPr>
              <a:t>Muchas gracias</a:t>
            </a:r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F31A7E17-1547-B53F-4382-62CCB3B268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6745FEE6-FA0D-55E5-78FA-9DEB685918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8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9833F186-A975-45C7-9ED3-2EC844E30A36}"/>
              </a:ext>
            </a:extLst>
          </p:cNvPr>
          <p:cNvSpPr txBox="1"/>
          <p:nvPr/>
        </p:nvSpPr>
        <p:spPr>
          <a:xfrm>
            <a:off x="623142" y="1627767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3" name="TextBox 107">
            <a:extLst>
              <a:ext uri="{FF2B5EF4-FFF2-40B4-BE49-F238E27FC236}">
                <a16:creationId xmlns:a16="http://schemas.microsoft.com/office/drawing/2014/main" id="{947CA1E6-49CA-38DF-4A0A-EFC7A82B5939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14" name="Imagen 13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5B7C991D-FB4D-947A-70F3-17089DE76D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5" name="Imagen 14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99EB174A-46EE-F9D0-A137-E5AC4BDF7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4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21059-FBBC-4A3D-B951-6E50736C1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654" y="363603"/>
            <a:ext cx="7886700" cy="877265"/>
          </a:xfrm>
        </p:spPr>
        <p:txBody>
          <a:bodyPr/>
          <a:lstStyle/>
          <a:p>
            <a:pPr algn="ctr"/>
            <a:r>
              <a:rPr lang="es-CR" dirty="0"/>
              <a:t>Los pasos 1 y 2</a:t>
            </a:r>
          </a:p>
        </p:txBody>
      </p:sp>
      <p:sp>
        <p:nvSpPr>
          <p:cNvPr id="110" name="Rectangle 5">
            <a:extLst>
              <a:ext uri="{FF2B5EF4-FFF2-40B4-BE49-F238E27FC236}">
                <a16:creationId xmlns:a16="http://schemas.microsoft.com/office/drawing/2014/main" id="{735F17FD-D695-46CD-9C89-39157460C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28022"/>
            <a:ext cx="9143999" cy="11698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Rectangle 6">
            <a:extLst>
              <a:ext uri="{FF2B5EF4-FFF2-40B4-BE49-F238E27FC236}">
                <a16:creationId xmlns:a16="http://schemas.microsoft.com/office/drawing/2014/main" id="{7DBB97D5-FBE5-4B3B-B846-2733537B9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279" y="4528022"/>
            <a:ext cx="94284" cy="11698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Rectangle 7">
            <a:extLst>
              <a:ext uri="{FF2B5EF4-FFF2-40B4-BE49-F238E27FC236}">
                <a16:creationId xmlns:a16="http://schemas.microsoft.com/office/drawing/2014/main" id="{727F061A-6FA0-4118-AF03-4811670C6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1592" y="4516154"/>
            <a:ext cx="97277" cy="11698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8">
            <a:extLst>
              <a:ext uri="{FF2B5EF4-FFF2-40B4-BE49-F238E27FC236}">
                <a16:creationId xmlns:a16="http://schemas.microsoft.com/office/drawing/2014/main" id="{44A47BD8-F354-4B26-80E0-09E331BCE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6436" y="4516154"/>
            <a:ext cx="94284" cy="11698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Rectangle 9">
            <a:extLst>
              <a:ext uri="{FF2B5EF4-FFF2-40B4-BE49-F238E27FC236}">
                <a16:creationId xmlns:a16="http://schemas.microsoft.com/office/drawing/2014/main" id="{6C814614-4347-404B-B29C-BCADA4BA7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093" y="4528022"/>
            <a:ext cx="1580371" cy="1169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0">
            <a:extLst>
              <a:ext uri="{FF2B5EF4-FFF2-40B4-BE49-F238E27FC236}">
                <a16:creationId xmlns:a16="http://schemas.microsoft.com/office/drawing/2014/main" id="{D99F41DA-2A53-4303-A12E-64D5F32AE380}"/>
              </a:ext>
            </a:extLst>
          </p:cNvPr>
          <p:cNvSpPr>
            <a:spLocks/>
          </p:cNvSpPr>
          <p:nvPr/>
        </p:nvSpPr>
        <p:spPr bwMode="auto">
          <a:xfrm>
            <a:off x="395093" y="2200118"/>
            <a:ext cx="1580371" cy="2327904"/>
          </a:xfrm>
          <a:custGeom>
            <a:avLst/>
            <a:gdLst>
              <a:gd name="T0" fmla="*/ 1056 w 1056"/>
              <a:gd name="T1" fmla="*/ 1373 h 1373"/>
              <a:gd name="T2" fmla="*/ 1056 w 1056"/>
              <a:gd name="T3" fmla="*/ 0 h 1373"/>
              <a:gd name="T4" fmla="*/ 528 w 1056"/>
              <a:gd name="T5" fmla="*/ 166 h 1373"/>
              <a:gd name="T6" fmla="*/ 0 w 1056"/>
              <a:gd name="T7" fmla="*/ 0 h 1373"/>
              <a:gd name="T8" fmla="*/ 0 w 1056"/>
              <a:gd name="T9" fmla="*/ 1373 h 1373"/>
              <a:gd name="T10" fmla="*/ 1056 w 1056"/>
              <a:gd name="T11" fmla="*/ 1373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6" h="1373">
                <a:moveTo>
                  <a:pt x="1056" y="1373"/>
                </a:moveTo>
                <a:lnTo>
                  <a:pt x="1056" y="0"/>
                </a:lnTo>
                <a:lnTo>
                  <a:pt x="528" y="166"/>
                </a:lnTo>
                <a:lnTo>
                  <a:pt x="0" y="0"/>
                </a:lnTo>
                <a:lnTo>
                  <a:pt x="0" y="1373"/>
                </a:lnTo>
                <a:lnTo>
                  <a:pt x="1056" y="1373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Oval 11">
            <a:extLst>
              <a:ext uri="{FF2B5EF4-FFF2-40B4-BE49-F238E27FC236}">
                <a16:creationId xmlns:a16="http://schemas.microsoft.com/office/drawing/2014/main" id="{4E131308-D6EF-4B82-8D2D-C63D58147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895" y="2929178"/>
            <a:ext cx="972766" cy="11037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3">
            <a:extLst>
              <a:ext uri="{FF2B5EF4-FFF2-40B4-BE49-F238E27FC236}">
                <a16:creationId xmlns:a16="http://schemas.microsoft.com/office/drawing/2014/main" id="{412EA93B-CE9C-4F59-A7D7-EE4FB6BF703F}"/>
              </a:ext>
            </a:extLst>
          </p:cNvPr>
          <p:cNvSpPr>
            <a:spLocks/>
          </p:cNvSpPr>
          <p:nvPr/>
        </p:nvSpPr>
        <p:spPr bwMode="auto">
          <a:xfrm>
            <a:off x="398086" y="1410021"/>
            <a:ext cx="1577378" cy="913868"/>
          </a:xfrm>
          <a:custGeom>
            <a:avLst/>
            <a:gdLst>
              <a:gd name="T0" fmla="*/ 526 w 1054"/>
              <a:gd name="T1" fmla="*/ 0 h 539"/>
              <a:gd name="T2" fmla="*/ 0 w 1054"/>
              <a:gd name="T3" fmla="*/ 0 h 539"/>
              <a:gd name="T4" fmla="*/ 0 w 1054"/>
              <a:gd name="T5" fmla="*/ 380 h 539"/>
              <a:gd name="T6" fmla="*/ 526 w 1054"/>
              <a:gd name="T7" fmla="*/ 539 h 539"/>
              <a:gd name="T8" fmla="*/ 1054 w 1054"/>
              <a:gd name="T9" fmla="*/ 380 h 539"/>
              <a:gd name="T10" fmla="*/ 1054 w 1054"/>
              <a:gd name="T11" fmla="*/ 0 h 539"/>
              <a:gd name="T12" fmla="*/ 526 w 1054"/>
              <a:gd name="T13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4" h="539">
                <a:moveTo>
                  <a:pt x="526" y="0"/>
                </a:moveTo>
                <a:lnTo>
                  <a:pt x="0" y="0"/>
                </a:lnTo>
                <a:lnTo>
                  <a:pt x="0" y="380"/>
                </a:lnTo>
                <a:lnTo>
                  <a:pt x="526" y="539"/>
                </a:lnTo>
                <a:lnTo>
                  <a:pt x="1054" y="380"/>
                </a:lnTo>
                <a:lnTo>
                  <a:pt x="1054" y="0"/>
                </a:lnTo>
                <a:lnTo>
                  <a:pt x="52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4">
            <a:extLst>
              <a:ext uri="{FF2B5EF4-FFF2-40B4-BE49-F238E27FC236}">
                <a16:creationId xmlns:a16="http://schemas.microsoft.com/office/drawing/2014/main" id="{6F3BC28F-2B50-4043-A9CB-D896D3AA7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8250" y="4528022"/>
            <a:ext cx="1580371" cy="1169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5">
            <a:extLst>
              <a:ext uri="{FF2B5EF4-FFF2-40B4-BE49-F238E27FC236}">
                <a16:creationId xmlns:a16="http://schemas.microsoft.com/office/drawing/2014/main" id="{83ECD998-53AC-47C9-BD0D-88F8652E6ACA}"/>
              </a:ext>
            </a:extLst>
          </p:cNvPr>
          <p:cNvSpPr>
            <a:spLocks/>
          </p:cNvSpPr>
          <p:nvPr/>
        </p:nvSpPr>
        <p:spPr bwMode="auto">
          <a:xfrm>
            <a:off x="4895257" y="2200118"/>
            <a:ext cx="1583363" cy="2327904"/>
          </a:xfrm>
          <a:custGeom>
            <a:avLst/>
            <a:gdLst>
              <a:gd name="T0" fmla="*/ 1058 w 1058"/>
              <a:gd name="T1" fmla="*/ 1373 h 1373"/>
              <a:gd name="T2" fmla="*/ 1058 w 1058"/>
              <a:gd name="T3" fmla="*/ 0 h 1373"/>
              <a:gd name="T4" fmla="*/ 530 w 1058"/>
              <a:gd name="T5" fmla="*/ 166 h 1373"/>
              <a:gd name="T6" fmla="*/ 0 w 1058"/>
              <a:gd name="T7" fmla="*/ 0 h 1373"/>
              <a:gd name="T8" fmla="*/ 0 w 1058"/>
              <a:gd name="T9" fmla="*/ 1373 h 1373"/>
              <a:gd name="T10" fmla="*/ 1058 w 1058"/>
              <a:gd name="T11" fmla="*/ 1373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8" h="1373">
                <a:moveTo>
                  <a:pt x="1058" y="1373"/>
                </a:moveTo>
                <a:lnTo>
                  <a:pt x="1058" y="0"/>
                </a:lnTo>
                <a:lnTo>
                  <a:pt x="530" y="166"/>
                </a:lnTo>
                <a:lnTo>
                  <a:pt x="0" y="0"/>
                </a:lnTo>
                <a:lnTo>
                  <a:pt x="0" y="1373"/>
                </a:lnTo>
                <a:lnTo>
                  <a:pt x="1058" y="1373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Oval 16">
            <a:extLst>
              <a:ext uri="{FF2B5EF4-FFF2-40B4-BE49-F238E27FC236}">
                <a16:creationId xmlns:a16="http://schemas.microsoft.com/office/drawing/2014/main" id="{12E12D7A-652A-46DC-A864-7567C6D8C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053" y="2929178"/>
            <a:ext cx="972766" cy="110376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7">
            <a:extLst>
              <a:ext uri="{FF2B5EF4-FFF2-40B4-BE49-F238E27FC236}">
                <a16:creationId xmlns:a16="http://schemas.microsoft.com/office/drawing/2014/main" id="{F461B939-100B-4ADF-9B95-FC7CC14E348D}"/>
              </a:ext>
            </a:extLst>
          </p:cNvPr>
          <p:cNvSpPr>
            <a:spLocks/>
          </p:cNvSpPr>
          <p:nvPr/>
        </p:nvSpPr>
        <p:spPr bwMode="auto">
          <a:xfrm>
            <a:off x="4898250" y="1410021"/>
            <a:ext cx="1577378" cy="913868"/>
          </a:xfrm>
          <a:custGeom>
            <a:avLst/>
            <a:gdLst>
              <a:gd name="T0" fmla="*/ 528 w 1054"/>
              <a:gd name="T1" fmla="*/ 0 h 539"/>
              <a:gd name="T2" fmla="*/ 0 w 1054"/>
              <a:gd name="T3" fmla="*/ 0 h 539"/>
              <a:gd name="T4" fmla="*/ 0 w 1054"/>
              <a:gd name="T5" fmla="*/ 380 h 539"/>
              <a:gd name="T6" fmla="*/ 528 w 1054"/>
              <a:gd name="T7" fmla="*/ 539 h 539"/>
              <a:gd name="T8" fmla="*/ 1054 w 1054"/>
              <a:gd name="T9" fmla="*/ 380 h 539"/>
              <a:gd name="T10" fmla="*/ 1054 w 1054"/>
              <a:gd name="T11" fmla="*/ 0 h 539"/>
              <a:gd name="T12" fmla="*/ 528 w 1054"/>
              <a:gd name="T13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4" h="539">
                <a:moveTo>
                  <a:pt x="528" y="0"/>
                </a:moveTo>
                <a:lnTo>
                  <a:pt x="0" y="0"/>
                </a:lnTo>
                <a:lnTo>
                  <a:pt x="0" y="380"/>
                </a:lnTo>
                <a:lnTo>
                  <a:pt x="528" y="539"/>
                </a:lnTo>
                <a:lnTo>
                  <a:pt x="1054" y="380"/>
                </a:lnTo>
                <a:lnTo>
                  <a:pt x="1054" y="0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Rectangle 19">
            <a:extLst>
              <a:ext uri="{FF2B5EF4-FFF2-40B4-BE49-F238E27FC236}">
                <a16:creationId xmlns:a16="http://schemas.microsoft.com/office/drawing/2014/main" id="{8C433F0D-DEFB-468D-BD50-217FD02E2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095" y="4528022"/>
            <a:ext cx="1580371" cy="11698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20">
            <a:extLst>
              <a:ext uri="{FF2B5EF4-FFF2-40B4-BE49-F238E27FC236}">
                <a16:creationId xmlns:a16="http://schemas.microsoft.com/office/drawing/2014/main" id="{5FE91945-67CD-444A-BC73-CE7D7DAA9588}"/>
              </a:ext>
            </a:extLst>
          </p:cNvPr>
          <p:cNvSpPr>
            <a:spLocks/>
          </p:cNvSpPr>
          <p:nvPr/>
        </p:nvSpPr>
        <p:spPr bwMode="auto">
          <a:xfrm>
            <a:off x="7140102" y="2200118"/>
            <a:ext cx="1583363" cy="2327904"/>
          </a:xfrm>
          <a:custGeom>
            <a:avLst/>
            <a:gdLst>
              <a:gd name="T0" fmla="*/ 1058 w 1058"/>
              <a:gd name="T1" fmla="*/ 1373 h 1373"/>
              <a:gd name="T2" fmla="*/ 1058 w 1058"/>
              <a:gd name="T3" fmla="*/ 0 h 1373"/>
              <a:gd name="T4" fmla="*/ 530 w 1058"/>
              <a:gd name="T5" fmla="*/ 166 h 1373"/>
              <a:gd name="T6" fmla="*/ 0 w 1058"/>
              <a:gd name="T7" fmla="*/ 0 h 1373"/>
              <a:gd name="T8" fmla="*/ 0 w 1058"/>
              <a:gd name="T9" fmla="*/ 1373 h 1373"/>
              <a:gd name="T10" fmla="*/ 1058 w 1058"/>
              <a:gd name="T11" fmla="*/ 1373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8" h="1373">
                <a:moveTo>
                  <a:pt x="1058" y="1373"/>
                </a:moveTo>
                <a:lnTo>
                  <a:pt x="1058" y="0"/>
                </a:lnTo>
                <a:lnTo>
                  <a:pt x="530" y="166"/>
                </a:lnTo>
                <a:lnTo>
                  <a:pt x="0" y="0"/>
                </a:lnTo>
                <a:lnTo>
                  <a:pt x="0" y="1373"/>
                </a:lnTo>
                <a:lnTo>
                  <a:pt x="1058" y="1373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Oval 21">
            <a:extLst>
              <a:ext uri="{FF2B5EF4-FFF2-40B4-BE49-F238E27FC236}">
                <a16:creationId xmlns:a16="http://schemas.microsoft.com/office/drawing/2014/main" id="{91F2E8F6-47DA-44FA-AA98-A4051BB0C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6896" y="2929178"/>
            <a:ext cx="969773" cy="110376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22">
            <a:extLst>
              <a:ext uri="{FF2B5EF4-FFF2-40B4-BE49-F238E27FC236}">
                <a16:creationId xmlns:a16="http://schemas.microsoft.com/office/drawing/2014/main" id="{1D7B5413-E5D8-4B7D-BF57-ECFFFEB78D9C}"/>
              </a:ext>
            </a:extLst>
          </p:cNvPr>
          <p:cNvSpPr>
            <a:spLocks/>
          </p:cNvSpPr>
          <p:nvPr/>
        </p:nvSpPr>
        <p:spPr bwMode="auto">
          <a:xfrm>
            <a:off x="7143095" y="1410021"/>
            <a:ext cx="1577378" cy="913868"/>
          </a:xfrm>
          <a:custGeom>
            <a:avLst/>
            <a:gdLst>
              <a:gd name="T0" fmla="*/ 528 w 1054"/>
              <a:gd name="T1" fmla="*/ 0 h 539"/>
              <a:gd name="T2" fmla="*/ 0 w 1054"/>
              <a:gd name="T3" fmla="*/ 0 h 539"/>
              <a:gd name="T4" fmla="*/ 0 w 1054"/>
              <a:gd name="T5" fmla="*/ 380 h 539"/>
              <a:gd name="T6" fmla="*/ 528 w 1054"/>
              <a:gd name="T7" fmla="*/ 539 h 539"/>
              <a:gd name="T8" fmla="*/ 1054 w 1054"/>
              <a:gd name="T9" fmla="*/ 380 h 539"/>
              <a:gd name="T10" fmla="*/ 1054 w 1054"/>
              <a:gd name="T11" fmla="*/ 0 h 539"/>
              <a:gd name="T12" fmla="*/ 528 w 1054"/>
              <a:gd name="T13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4" h="539">
                <a:moveTo>
                  <a:pt x="528" y="0"/>
                </a:moveTo>
                <a:lnTo>
                  <a:pt x="0" y="0"/>
                </a:lnTo>
                <a:lnTo>
                  <a:pt x="0" y="380"/>
                </a:lnTo>
                <a:lnTo>
                  <a:pt x="528" y="539"/>
                </a:lnTo>
                <a:lnTo>
                  <a:pt x="1054" y="380"/>
                </a:lnTo>
                <a:lnTo>
                  <a:pt x="1054" y="0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0FCD3DC2-985A-4D1F-94E5-2EF0B73FC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399" y="4528022"/>
            <a:ext cx="1580371" cy="11698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27">
            <a:extLst>
              <a:ext uri="{FF2B5EF4-FFF2-40B4-BE49-F238E27FC236}">
                <a16:creationId xmlns:a16="http://schemas.microsoft.com/office/drawing/2014/main" id="{5D3FA9FB-73BC-455C-B1A8-1F96C60F4701}"/>
              </a:ext>
            </a:extLst>
          </p:cNvPr>
          <p:cNvSpPr>
            <a:spLocks/>
          </p:cNvSpPr>
          <p:nvPr/>
        </p:nvSpPr>
        <p:spPr bwMode="auto">
          <a:xfrm>
            <a:off x="2653406" y="2200118"/>
            <a:ext cx="1583363" cy="2327904"/>
          </a:xfrm>
          <a:custGeom>
            <a:avLst/>
            <a:gdLst>
              <a:gd name="T0" fmla="*/ 1058 w 1058"/>
              <a:gd name="T1" fmla="*/ 1373 h 1373"/>
              <a:gd name="T2" fmla="*/ 1058 w 1058"/>
              <a:gd name="T3" fmla="*/ 0 h 1373"/>
              <a:gd name="T4" fmla="*/ 528 w 1058"/>
              <a:gd name="T5" fmla="*/ 166 h 1373"/>
              <a:gd name="T6" fmla="*/ 0 w 1058"/>
              <a:gd name="T7" fmla="*/ 0 h 1373"/>
              <a:gd name="T8" fmla="*/ 0 w 1058"/>
              <a:gd name="T9" fmla="*/ 1373 h 1373"/>
              <a:gd name="T10" fmla="*/ 1058 w 1058"/>
              <a:gd name="T11" fmla="*/ 1373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8" h="1373">
                <a:moveTo>
                  <a:pt x="1058" y="1373"/>
                </a:moveTo>
                <a:lnTo>
                  <a:pt x="1058" y="0"/>
                </a:lnTo>
                <a:lnTo>
                  <a:pt x="528" y="166"/>
                </a:lnTo>
                <a:lnTo>
                  <a:pt x="0" y="0"/>
                </a:lnTo>
                <a:lnTo>
                  <a:pt x="0" y="1373"/>
                </a:lnTo>
                <a:lnTo>
                  <a:pt x="1058" y="1373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Oval 28">
            <a:extLst>
              <a:ext uri="{FF2B5EF4-FFF2-40B4-BE49-F238E27FC236}">
                <a16:creationId xmlns:a16="http://schemas.microsoft.com/office/drawing/2014/main" id="{956D66E6-741D-40C4-BEF0-8A063ABA0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7208" y="2929178"/>
            <a:ext cx="972766" cy="110376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29">
            <a:extLst>
              <a:ext uri="{FF2B5EF4-FFF2-40B4-BE49-F238E27FC236}">
                <a16:creationId xmlns:a16="http://schemas.microsoft.com/office/drawing/2014/main" id="{FB854C61-398D-4AA9-8C19-F1519A5E7EDB}"/>
              </a:ext>
            </a:extLst>
          </p:cNvPr>
          <p:cNvSpPr>
            <a:spLocks/>
          </p:cNvSpPr>
          <p:nvPr/>
        </p:nvSpPr>
        <p:spPr bwMode="auto">
          <a:xfrm>
            <a:off x="2656399" y="1410021"/>
            <a:ext cx="1577378" cy="913868"/>
          </a:xfrm>
          <a:custGeom>
            <a:avLst/>
            <a:gdLst>
              <a:gd name="T0" fmla="*/ 526 w 1054"/>
              <a:gd name="T1" fmla="*/ 0 h 539"/>
              <a:gd name="T2" fmla="*/ 0 w 1054"/>
              <a:gd name="T3" fmla="*/ 0 h 539"/>
              <a:gd name="T4" fmla="*/ 0 w 1054"/>
              <a:gd name="T5" fmla="*/ 380 h 539"/>
              <a:gd name="T6" fmla="*/ 526 w 1054"/>
              <a:gd name="T7" fmla="*/ 539 h 539"/>
              <a:gd name="T8" fmla="*/ 1054 w 1054"/>
              <a:gd name="T9" fmla="*/ 380 h 539"/>
              <a:gd name="T10" fmla="*/ 1054 w 1054"/>
              <a:gd name="T11" fmla="*/ 0 h 539"/>
              <a:gd name="T12" fmla="*/ 526 w 1054"/>
              <a:gd name="T13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4" h="539">
                <a:moveTo>
                  <a:pt x="526" y="0"/>
                </a:moveTo>
                <a:lnTo>
                  <a:pt x="0" y="0"/>
                </a:lnTo>
                <a:lnTo>
                  <a:pt x="0" y="380"/>
                </a:lnTo>
                <a:lnTo>
                  <a:pt x="526" y="539"/>
                </a:lnTo>
                <a:lnTo>
                  <a:pt x="1054" y="380"/>
                </a:lnTo>
                <a:lnTo>
                  <a:pt x="1054" y="0"/>
                </a:lnTo>
                <a:lnTo>
                  <a:pt x="52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TextBox 35">
            <a:extLst>
              <a:ext uri="{FF2B5EF4-FFF2-40B4-BE49-F238E27FC236}">
                <a16:creationId xmlns:a16="http://schemas.microsoft.com/office/drawing/2014/main" id="{1A1484EA-18BF-4FDE-BD7B-BF5453BD9185}"/>
              </a:ext>
            </a:extLst>
          </p:cNvPr>
          <p:cNvSpPr txBox="1"/>
          <p:nvPr/>
        </p:nvSpPr>
        <p:spPr>
          <a:xfrm>
            <a:off x="884106" y="1574568"/>
            <a:ext cx="60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39" name="TextBox 36">
            <a:extLst>
              <a:ext uri="{FF2B5EF4-FFF2-40B4-BE49-F238E27FC236}">
                <a16:creationId xmlns:a16="http://schemas.microsoft.com/office/drawing/2014/main" id="{BF6B6628-638E-48C6-A00F-97270D27B7F9}"/>
              </a:ext>
            </a:extLst>
          </p:cNvPr>
          <p:cNvSpPr txBox="1"/>
          <p:nvPr/>
        </p:nvSpPr>
        <p:spPr>
          <a:xfrm>
            <a:off x="3142419" y="1574568"/>
            <a:ext cx="60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40" name="TextBox 37">
            <a:extLst>
              <a:ext uri="{FF2B5EF4-FFF2-40B4-BE49-F238E27FC236}">
                <a16:creationId xmlns:a16="http://schemas.microsoft.com/office/drawing/2014/main" id="{2881D746-BD2B-4291-ABAE-346CA988695A}"/>
              </a:ext>
            </a:extLst>
          </p:cNvPr>
          <p:cNvSpPr txBox="1"/>
          <p:nvPr/>
        </p:nvSpPr>
        <p:spPr>
          <a:xfrm>
            <a:off x="5384270" y="1574568"/>
            <a:ext cx="60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41" name="TextBox 38">
            <a:extLst>
              <a:ext uri="{FF2B5EF4-FFF2-40B4-BE49-F238E27FC236}">
                <a16:creationId xmlns:a16="http://schemas.microsoft.com/office/drawing/2014/main" id="{4CF9621B-DC7F-4CE5-9FA0-8BB891527AF3}"/>
              </a:ext>
            </a:extLst>
          </p:cNvPr>
          <p:cNvSpPr txBox="1"/>
          <p:nvPr/>
        </p:nvSpPr>
        <p:spPr>
          <a:xfrm>
            <a:off x="7629115" y="1574568"/>
            <a:ext cx="60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pSp>
        <p:nvGrpSpPr>
          <p:cNvPr id="142" name="Group 43">
            <a:extLst>
              <a:ext uri="{FF2B5EF4-FFF2-40B4-BE49-F238E27FC236}">
                <a16:creationId xmlns:a16="http://schemas.microsoft.com/office/drawing/2014/main" id="{60A42CAE-2082-4BEB-8555-8D715EAD6215}"/>
              </a:ext>
            </a:extLst>
          </p:cNvPr>
          <p:cNvGrpSpPr/>
          <p:nvPr/>
        </p:nvGrpSpPr>
        <p:grpSpPr>
          <a:xfrm>
            <a:off x="232174" y="4950529"/>
            <a:ext cx="1906208" cy="1323440"/>
            <a:chOff x="994749" y="5110580"/>
            <a:chExt cx="2159582" cy="1323440"/>
          </a:xfrm>
        </p:grpSpPr>
        <p:sp>
          <p:nvSpPr>
            <p:cNvPr id="143" name="Rectangle 41">
              <a:extLst>
                <a:ext uri="{FF2B5EF4-FFF2-40B4-BE49-F238E27FC236}">
                  <a16:creationId xmlns:a16="http://schemas.microsoft.com/office/drawing/2014/main" id="{83372054-2052-4FAA-BEE9-D32524651B3C}"/>
                </a:ext>
              </a:extLst>
            </p:cNvPr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Desarrollo de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reportes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manuales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4" name="Rectangle 42">
              <a:extLst>
                <a:ext uri="{FF2B5EF4-FFF2-40B4-BE49-F238E27FC236}">
                  <a16:creationId xmlns:a16="http://schemas.microsoft.com/office/drawing/2014/main" id="{4B4508E2-B9F0-4FE3-812B-7F3F3F8D846E}"/>
                </a:ext>
              </a:extLst>
            </p:cNvPr>
            <p:cNvSpPr/>
            <p:nvPr/>
          </p:nvSpPr>
          <p:spPr>
            <a:xfrm>
              <a:off x="1266205" y="5110580"/>
              <a:ext cx="16166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 err="1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reporte</a:t>
              </a:r>
              <a:endParaRPr lang="en-US" sz="2000" b="1" cap="all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5" name="Group 44">
            <a:extLst>
              <a:ext uri="{FF2B5EF4-FFF2-40B4-BE49-F238E27FC236}">
                <a16:creationId xmlns:a16="http://schemas.microsoft.com/office/drawing/2014/main" id="{E5178525-474D-4656-A5B5-FBD1A2CFDC23}"/>
              </a:ext>
            </a:extLst>
          </p:cNvPr>
          <p:cNvGrpSpPr/>
          <p:nvPr/>
        </p:nvGrpSpPr>
        <p:grpSpPr>
          <a:xfrm>
            <a:off x="2359803" y="4913633"/>
            <a:ext cx="2167581" cy="1323440"/>
            <a:chOff x="846696" y="5110580"/>
            <a:chExt cx="2455697" cy="1323440"/>
          </a:xfrm>
        </p:grpSpPr>
        <p:sp>
          <p:nvSpPr>
            <p:cNvPr id="146" name="Rectangle 45">
              <a:extLst>
                <a:ext uri="{FF2B5EF4-FFF2-40B4-BE49-F238E27FC236}">
                  <a16:creationId xmlns:a16="http://schemas.microsoft.com/office/drawing/2014/main" id="{6DB97714-64B2-4D21-BB99-62C8FDE8303E}"/>
                </a:ext>
              </a:extLst>
            </p:cNvPr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R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Conexión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de bases de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datos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a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tableros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7" name="Rectangle 46">
              <a:extLst>
                <a:ext uri="{FF2B5EF4-FFF2-40B4-BE49-F238E27FC236}">
                  <a16:creationId xmlns:a16="http://schemas.microsoft.com/office/drawing/2014/main" id="{5B9190CB-C355-4A95-9A37-4289A499908F}"/>
                </a:ext>
              </a:extLst>
            </p:cNvPr>
            <p:cNvSpPr/>
            <p:nvPr/>
          </p:nvSpPr>
          <p:spPr>
            <a:xfrm>
              <a:off x="846696" y="5110580"/>
              <a:ext cx="24556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 err="1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Vizualización</a:t>
              </a:r>
              <a:endParaRPr lang="en-US" sz="2000" b="1" cap="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8" name="Group 47">
            <a:extLst>
              <a:ext uri="{FF2B5EF4-FFF2-40B4-BE49-F238E27FC236}">
                <a16:creationId xmlns:a16="http://schemas.microsoft.com/office/drawing/2014/main" id="{0540A103-194F-4BCB-91FC-E5366E90CF3B}"/>
              </a:ext>
            </a:extLst>
          </p:cNvPr>
          <p:cNvGrpSpPr/>
          <p:nvPr/>
        </p:nvGrpSpPr>
        <p:grpSpPr>
          <a:xfrm>
            <a:off x="4434624" y="4949323"/>
            <a:ext cx="2455782" cy="1336579"/>
            <a:chOff x="655768" y="5110580"/>
            <a:chExt cx="2782206" cy="1336579"/>
          </a:xfrm>
        </p:grpSpPr>
        <p:sp>
          <p:nvSpPr>
            <p:cNvPr id="149" name="Rectangle 48">
              <a:extLst>
                <a:ext uri="{FF2B5EF4-FFF2-40B4-BE49-F238E27FC236}">
                  <a16:creationId xmlns:a16="http://schemas.microsoft.com/office/drawing/2014/main" id="{6EDE8928-1CD7-4B75-A551-8D850F926CB5}"/>
                </a:ext>
              </a:extLst>
            </p:cNvPr>
            <p:cNvSpPr/>
            <p:nvPr/>
          </p:nvSpPr>
          <p:spPr>
            <a:xfrm>
              <a:off x="655768" y="5523829"/>
              <a:ext cx="27822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Descentralización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del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análisis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descriptivo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e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iniciar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predicción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0" name="Rectangle 49">
              <a:extLst>
                <a:ext uri="{FF2B5EF4-FFF2-40B4-BE49-F238E27FC236}">
                  <a16:creationId xmlns:a16="http://schemas.microsoft.com/office/drawing/2014/main" id="{72B0BD07-C85A-4E6C-9C00-6362399C252D}"/>
                </a:ext>
              </a:extLst>
            </p:cNvPr>
            <p:cNvSpPr/>
            <p:nvPr/>
          </p:nvSpPr>
          <p:spPr>
            <a:xfrm>
              <a:off x="1056454" y="5110580"/>
              <a:ext cx="20361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 err="1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Predicción</a:t>
              </a:r>
              <a:endParaRPr lang="en-US" sz="2000" b="1" cap="all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1" name="Group 50">
            <a:extLst>
              <a:ext uri="{FF2B5EF4-FFF2-40B4-BE49-F238E27FC236}">
                <a16:creationId xmlns:a16="http://schemas.microsoft.com/office/drawing/2014/main" id="{D4E04A70-2A09-4D5F-9F26-CE9C211B0D55}"/>
              </a:ext>
            </a:extLst>
          </p:cNvPr>
          <p:cNvGrpSpPr/>
          <p:nvPr/>
        </p:nvGrpSpPr>
        <p:grpSpPr>
          <a:xfrm>
            <a:off x="6861620" y="4907723"/>
            <a:ext cx="2140330" cy="1600439"/>
            <a:chOff x="862133" y="5110580"/>
            <a:chExt cx="2424824" cy="1600439"/>
          </a:xfrm>
        </p:grpSpPr>
        <p:sp>
          <p:nvSpPr>
            <p:cNvPr id="152" name="Rectangle 51">
              <a:extLst>
                <a:ext uri="{FF2B5EF4-FFF2-40B4-BE49-F238E27FC236}">
                  <a16:creationId xmlns:a16="http://schemas.microsoft.com/office/drawing/2014/main" id="{A7F06284-A234-423B-B755-5ED2F73728B5}"/>
                </a:ext>
              </a:extLst>
            </p:cNvPr>
            <p:cNvSpPr/>
            <p:nvPr/>
          </p:nvSpPr>
          <p:spPr>
            <a:xfrm>
              <a:off x="994749" y="5510690"/>
              <a:ext cx="21595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Centralización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del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análisis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predictivo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 y </a:t>
              </a:r>
              <a:r>
                <a:rPr lang="en-US" kern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prescriptivo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3" name="Rectangle 52">
              <a:extLst>
                <a:ext uri="{FF2B5EF4-FFF2-40B4-BE49-F238E27FC236}">
                  <a16:creationId xmlns:a16="http://schemas.microsoft.com/office/drawing/2014/main" id="{F22A8E8B-ED42-407E-B94C-94932D5CD1EE}"/>
                </a:ext>
              </a:extLst>
            </p:cNvPr>
            <p:cNvSpPr/>
            <p:nvPr/>
          </p:nvSpPr>
          <p:spPr>
            <a:xfrm>
              <a:off x="862133" y="5110580"/>
              <a:ext cx="2424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 err="1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Prescripción</a:t>
              </a:r>
              <a:endParaRPr lang="en-US" sz="2000" b="1" cap="all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ACF949A9-4B8D-4E57-BB2C-B893EF659FD5}"/>
              </a:ext>
            </a:extLst>
          </p:cNvPr>
          <p:cNvSpPr/>
          <p:nvPr/>
        </p:nvSpPr>
        <p:spPr>
          <a:xfrm>
            <a:off x="885111" y="3050172"/>
            <a:ext cx="64793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cap="all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s-CR" sz="50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0E81A4C-070F-4BC5-A9A3-F22A387A341D}"/>
              </a:ext>
            </a:extLst>
          </p:cNvPr>
          <p:cNvSpPr/>
          <p:nvPr/>
        </p:nvSpPr>
        <p:spPr>
          <a:xfrm>
            <a:off x="3129265" y="3050172"/>
            <a:ext cx="61266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cap="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s-CR" sz="50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7A2BC29-A9BC-4701-8EAE-26C7601243E7}"/>
              </a:ext>
            </a:extLst>
          </p:cNvPr>
          <p:cNvSpPr/>
          <p:nvPr/>
        </p:nvSpPr>
        <p:spPr>
          <a:xfrm>
            <a:off x="5429631" y="3047745"/>
            <a:ext cx="61266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cap="all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s-CR" sz="5000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2DC4B32-3D9C-4BB4-9A6B-65A15EFF1AEA}"/>
              </a:ext>
            </a:extLst>
          </p:cNvPr>
          <p:cNvSpPr/>
          <p:nvPr/>
        </p:nvSpPr>
        <p:spPr>
          <a:xfrm>
            <a:off x="7446895" y="3047745"/>
            <a:ext cx="104067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cap="all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endParaRPr lang="es-CR" sz="50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29C68DE-B275-4374-992E-E4448EF4C214}"/>
              </a:ext>
            </a:extLst>
          </p:cNvPr>
          <p:cNvSpPr/>
          <p:nvPr/>
        </p:nvSpPr>
        <p:spPr>
          <a:xfrm>
            <a:off x="0" y="1240868"/>
            <a:ext cx="4588461" cy="3404143"/>
          </a:xfrm>
          <a:prstGeom prst="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s-CR" sz="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930F4458-CBF5-4942-AA2C-98DEB1BA0D9A}"/>
              </a:ext>
            </a:extLst>
          </p:cNvPr>
          <p:cNvSpPr/>
          <p:nvPr/>
        </p:nvSpPr>
        <p:spPr>
          <a:xfrm>
            <a:off x="4572000" y="1240867"/>
            <a:ext cx="4572000" cy="3404143"/>
          </a:xfrm>
          <a:prstGeom prst="rect">
            <a:avLst/>
          </a:prstGeom>
          <a:solidFill>
            <a:schemeClr val="accent4">
              <a:lumMod val="75000"/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s-CR" sz="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28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31" grpId="0" animBg="1"/>
      <p:bldP spid="132" grpId="0" animBg="1"/>
      <p:bldP spid="133" grpId="0" animBg="1"/>
      <p:bldP spid="134" grpId="0" animBg="1"/>
      <p:bldP spid="138" grpId="0"/>
      <p:bldP spid="139" grpId="0"/>
      <p:bldP spid="140" grpId="0"/>
      <p:bldP spid="141" grpId="0"/>
      <p:bldP spid="3" grpId="0"/>
      <p:bldP spid="4" grpId="0"/>
      <p:bldP spid="5" grpId="0"/>
      <p:bldP spid="6" grpId="0"/>
      <p:bldP spid="7" grpId="0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7">
            <a:extLst>
              <a:ext uri="{FF2B5EF4-FFF2-40B4-BE49-F238E27FC236}">
                <a16:creationId xmlns:a16="http://schemas.microsoft.com/office/drawing/2014/main" id="{9833F186-A975-45C7-9ED3-2EC844E30A36}"/>
              </a:ext>
            </a:extLst>
          </p:cNvPr>
          <p:cNvSpPr txBox="1"/>
          <p:nvPr/>
        </p:nvSpPr>
        <p:spPr>
          <a:xfrm>
            <a:off x="623142" y="1627767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pasos ID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2571D262-91F0-033F-79FD-237142795458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DDA0977A-B55B-5798-9DE7-0D6A5A5F13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4CDACE48-BBA6-9477-D1CC-9F690C086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53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DDCDDE-F339-9344-95A6-BAEE98FB4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419" dirty="0"/>
              <a:t>Qué si y qué no es Inteligencia de Decisión </a:t>
            </a:r>
          </a:p>
        </p:txBody>
      </p:sp>
      <p:sp>
        <p:nvSpPr>
          <p:cNvPr id="9" name="Oval 51">
            <a:extLst>
              <a:ext uri="{FF2B5EF4-FFF2-40B4-BE49-F238E27FC236}">
                <a16:creationId xmlns:a16="http://schemas.microsoft.com/office/drawing/2014/main" id="{673378CE-7967-4A92-B2F9-618C3F7F08AE}"/>
              </a:ext>
            </a:extLst>
          </p:cNvPr>
          <p:cNvSpPr/>
          <p:nvPr/>
        </p:nvSpPr>
        <p:spPr>
          <a:xfrm>
            <a:off x="3533228" y="5438624"/>
            <a:ext cx="2056488" cy="21328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lumMod val="50000"/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26">
            <a:extLst>
              <a:ext uri="{FF2B5EF4-FFF2-40B4-BE49-F238E27FC236}">
                <a16:creationId xmlns:a16="http://schemas.microsoft.com/office/drawing/2014/main" id="{16D354E8-4F5E-4314-AEA9-3A49033D25E9}"/>
              </a:ext>
            </a:extLst>
          </p:cNvPr>
          <p:cNvSpPr txBox="1"/>
          <p:nvPr/>
        </p:nvSpPr>
        <p:spPr>
          <a:xfrm>
            <a:off x="348764" y="1238237"/>
            <a:ext cx="55977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b="1">
                <a:solidFill>
                  <a:srgbClr val="83BE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endParaRPr kumimoji="0" lang="en-IN" sz="2400" b="1" i="0" u="none" strike="noStrike" kern="1200" cap="none" spc="0" normalizeH="0" baseline="0" noProof="0">
              <a:ln>
                <a:noFill/>
              </a:ln>
              <a:solidFill>
                <a:srgbClr val="83BE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id="{3A60E700-E316-4BD3-9EB1-BE44B4BD5D58}"/>
              </a:ext>
            </a:extLst>
          </p:cNvPr>
          <p:cNvSpPr txBox="1"/>
          <p:nvPr/>
        </p:nvSpPr>
        <p:spPr>
          <a:xfrm>
            <a:off x="8217831" y="1224240"/>
            <a:ext cx="59503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b="1">
                <a:solidFill>
                  <a:srgbClr val="E924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0" lang="en-IN" sz="2400" b="1" i="0" u="none" strike="noStrike" kern="1200" cap="none" spc="0" normalizeH="0" baseline="0" noProof="0">
              <a:ln>
                <a:noFill/>
              </a:ln>
              <a:solidFill>
                <a:srgbClr val="E9242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" name="Straight Connector 45">
            <a:extLst>
              <a:ext uri="{FF2B5EF4-FFF2-40B4-BE49-F238E27FC236}">
                <a16:creationId xmlns:a16="http://schemas.microsoft.com/office/drawing/2014/main" id="{AD4B7005-7370-419C-986E-E1676B3E15AA}"/>
              </a:ext>
            </a:extLst>
          </p:cNvPr>
          <p:cNvCxnSpPr>
            <a:cxnSpLocks/>
          </p:cNvCxnSpPr>
          <p:nvPr/>
        </p:nvCxnSpPr>
        <p:spPr>
          <a:xfrm>
            <a:off x="0" y="1667754"/>
            <a:ext cx="403189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cxnSp>
        <p:nvCxnSpPr>
          <p:cNvPr id="13" name="Straight Connector 46">
            <a:extLst>
              <a:ext uri="{FF2B5EF4-FFF2-40B4-BE49-F238E27FC236}">
                <a16:creationId xmlns:a16="http://schemas.microsoft.com/office/drawing/2014/main" id="{65A4DD50-FCC2-4D94-B4B2-C8DEDA5C3B4D}"/>
              </a:ext>
            </a:extLst>
          </p:cNvPr>
          <p:cNvCxnSpPr/>
          <p:nvPr/>
        </p:nvCxnSpPr>
        <p:spPr>
          <a:xfrm>
            <a:off x="5102570" y="1667754"/>
            <a:ext cx="480273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56" name="Freeform: Shape 17">
            <a:extLst>
              <a:ext uri="{FF2B5EF4-FFF2-40B4-BE49-F238E27FC236}">
                <a16:creationId xmlns:a16="http://schemas.microsoft.com/office/drawing/2014/main" id="{7591022B-8432-4386-AEE7-2AE2B31E0A83}"/>
              </a:ext>
            </a:extLst>
          </p:cNvPr>
          <p:cNvSpPr/>
          <p:nvPr/>
        </p:nvSpPr>
        <p:spPr>
          <a:xfrm>
            <a:off x="3022902" y="2470714"/>
            <a:ext cx="1509478" cy="3074554"/>
          </a:xfrm>
          <a:custGeom>
            <a:avLst/>
            <a:gdLst>
              <a:gd name="connsiteX0" fmla="*/ 1215070 w 1215070"/>
              <a:gd name="connsiteY0" fmla="*/ 0 h 2474896"/>
              <a:gd name="connsiteX1" fmla="*/ 1215070 w 1215070"/>
              <a:gd name="connsiteY1" fmla="*/ 2474896 h 2474896"/>
              <a:gd name="connsiteX2" fmla="*/ 1111994 w 1215070"/>
              <a:gd name="connsiteY2" fmla="*/ 2469691 h 2474896"/>
              <a:gd name="connsiteX3" fmla="*/ 0 w 1215070"/>
              <a:gd name="connsiteY3" fmla="*/ 1237448 h 2474896"/>
              <a:gd name="connsiteX4" fmla="*/ 1111994 w 1215070"/>
              <a:gd name="connsiteY4" fmla="*/ 5205 h 2474896"/>
              <a:gd name="connsiteX5" fmla="*/ 1215070 w 1215070"/>
              <a:gd name="connsiteY5" fmla="*/ 0 h 247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070" h="2474896">
                <a:moveTo>
                  <a:pt x="1215070" y="0"/>
                </a:moveTo>
                <a:lnTo>
                  <a:pt x="1215070" y="2474896"/>
                </a:lnTo>
                <a:lnTo>
                  <a:pt x="1111994" y="2469691"/>
                </a:lnTo>
                <a:cubicBezTo>
                  <a:pt x="487403" y="2406261"/>
                  <a:pt x="0" y="1878774"/>
                  <a:pt x="0" y="1237448"/>
                </a:cubicBezTo>
                <a:cubicBezTo>
                  <a:pt x="0" y="596122"/>
                  <a:pt x="487403" y="68636"/>
                  <a:pt x="1111994" y="5205"/>
                </a:cubicBezTo>
                <a:lnTo>
                  <a:pt x="1215070" y="0"/>
                </a:lnTo>
                <a:close/>
              </a:path>
            </a:pathLst>
          </a:custGeom>
          <a:solidFill>
            <a:srgbClr val="83BE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Freeform: Shape 16">
            <a:extLst>
              <a:ext uri="{FF2B5EF4-FFF2-40B4-BE49-F238E27FC236}">
                <a16:creationId xmlns:a16="http://schemas.microsoft.com/office/drawing/2014/main" id="{652D8427-108F-406B-854F-48846B37B975}"/>
              </a:ext>
            </a:extLst>
          </p:cNvPr>
          <p:cNvSpPr/>
          <p:nvPr/>
        </p:nvSpPr>
        <p:spPr>
          <a:xfrm>
            <a:off x="4590939" y="2470714"/>
            <a:ext cx="1509477" cy="3074554"/>
          </a:xfrm>
          <a:custGeom>
            <a:avLst/>
            <a:gdLst>
              <a:gd name="connsiteX0" fmla="*/ 0 w 1215069"/>
              <a:gd name="connsiteY0" fmla="*/ 0 h 2474896"/>
              <a:gd name="connsiteX1" fmla="*/ 103075 w 1215069"/>
              <a:gd name="connsiteY1" fmla="*/ 5205 h 2474896"/>
              <a:gd name="connsiteX2" fmla="*/ 1215069 w 1215069"/>
              <a:gd name="connsiteY2" fmla="*/ 1237448 h 2474896"/>
              <a:gd name="connsiteX3" fmla="*/ 103075 w 1215069"/>
              <a:gd name="connsiteY3" fmla="*/ 2469691 h 2474896"/>
              <a:gd name="connsiteX4" fmla="*/ 0 w 1215069"/>
              <a:gd name="connsiteY4" fmla="*/ 2474896 h 2474896"/>
              <a:gd name="connsiteX5" fmla="*/ 0 w 1215069"/>
              <a:gd name="connsiteY5" fmla="*/ 0 h 247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069" h="2474896">
                <a:moveTo>
                  <a:pt x="0" y="0"/>
                </a:moveTo>
                <a:lnTo>
                  <a:pt x="103075" y="5205"/>
                </a:lnTo>
                <a:cubicBezTo>
                  <a:pt x="727666" y="68636"/>
                  <a:pt x="1215069" y="596122"/>
                  <a:pt x="1215069" y="1237448"/>
                </a:cubicBezTo>
                <a:cubicBezTo>
                  <a:pt x="1215069" y="1878774"/>
                  <a:pt x="727666" y="2406261"/>
                  <a:pt x="103075" y="2469691"/>
                </a:cubicBezTo>
                <a:lnTo>
                  <a:pt x="0" y="2474896"/>
                </a:lnTo>
                <a:lnTo>
                  <a:pt x="0" y="0"/>
                </a:lnTo>
                <a:close/>
              </a:path>
            </a:pathLst>
          </a:custGeom>
          <a:solidFill>
            <a:srgbClr val="E9242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" name="Group 36">
            <a:extLst>
              <a:ext uri="{FF2B5EF4-FFF2-40B4-BE49-F238E27FC236}">
                <a16:creationId xmlns:a16="http://schemas.microsoft.com/office/drawing/2014/main" id="{F5B0845E-E45D-4742-8C2D-A2782D2C67CD}"/>
              </a:ext>
            </a:extLst>
          </p:cNvPr>
          <p:cNvGrpSpPr/>
          <p:nvPr/>
        </p:nvGrpSpPr>
        <p:grpSpPr>
          <a:xfrm>
            <a:off x="3513312" y="3466661"/>
            <a:ext cx="712002" cy="808374"/>
            <a:chOff x="-636588" y="1127125"/>
            <a:chExt cx="4503739" cy="5113337"/>
          </a:xfrm>
          <a:solidFill>
            <a:sysClr val="window" lastClr="FFFFFF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4DBD9BB6-8308-4BC4-B202-3038EA20F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val 6">
              <a:extLst>
                <a:ext uri="{FF2B5EF4-FFF2-40B4-BE49-F238E27FC236}">
                  <a16:creationId xmlns:a16="http://schemas.microsoft.com/office/drawing/2014/main" id="{2CAA84FC-7B72-4990-9D9E-34689EF5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reeform 7">
              <a:extLst>
                <a:ext uri="{FF2B5EF4-FFF2-40B4-BE49-F238E27FC236}">
                  <a16:creationId xmlns:a16="http://schemas.microsoft.com/office/drawing/2014/main" id="{C7EC1DD1-3D2E-450F-98A9-D9E904158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5338" y="1127125"/>
              <a:ext cx="301625" cy="611187"/>
            </a:xfrm>
            <a:custGeom>
              <a:avLst/>
              <a:gdLst>
                <a:gd name="T0" fmla="*/ 70 w 140"/>
                <a:gd name="T1" fmla="*/ 0 h 284"/>
                <a:gd name="T2" fmla="*/ 0 w 140"/>
                <a:gd name="T3" fmla="*/ 70 h 284"/>
                <a:gd name="T4" fmla="*/ 0 w 140"/>
                <a:gd name="T5" fmla="*/ 214 h 284"/>
                <a:gd name="T6" fmla="*/ 70 w 140"/>
                <a:gd name="T7" fmla="*/ 284 h 284"/>
                <a:gd name="T8" fmla="*/ 140 w 140"/>
                <a:gd name="T9" fmla="*/ 214 h 284"/>
                <a:gd name="T10" fmla="*/ 140 w 140"/>
                <a:gd name="T11" fmla="*/ 70 h 284"/>
                <a:gd name="T12" fmla="*/ 70 w 140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284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53"/>
                    <a:pt x="32" y="284"/>
                    <a:pt x="70" y="284"/>
                  </a:cubicBezTo>
                  <a:cubicBezTo>
                    <a:pt x="109" y="284"/>
                    <a:pt x="140" y="253"/>
                    <a:pt x="140" y="214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C1C364CA-EBA6-4767-81BF-E116861F5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962" y="1519238"/>
              <a:ext cx="539750" cy="539750"/>
            </a:xfrm>
            <a:custGeom>
              <a:avLst/>
              <a:gdLst>
                <a:gd name="T0" fmla="*/ 224 w 251"/>
                <a:gd name="T1" fmla="*/ 126 h 252"/>
                <a:gd name="T2" fmla="*/ 125 w 251"/>
                <a:gd name="T3" fmla="*/ 27 h 252"/>
                <a:gd name="T4" fmla="*/ 27 w 251"/>
                <a:gd name="T5" fmla="*/ 27 h 252"/>
                <a:gd name="T6" fmla="*/ 27 w 251"/>
                <a:gd name="T7" fmla="*/ 126 h 252"/>
                <a:gd name="T8" fmla="*/ 125 w 251"/>
                <a:gd name="T9" fmla="*/ 225 h 252"/>
                <a:gd name="T10" fmla="*/ 224 w 251"/>
                <a:gd name="T11" fmla="*/ 225 h 252"/>
                <a:gd name="T12" fmla="*/ 224 w 251"/>
                <a:gd name="T13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252">
                  <a:moveTo>
                    <a:pt x="224" y="126"/>
                  </a:moveTo>
                  <a:cubicBezTo>
                    <a:pt x="125" y="27"/>
                    <a:pt x="125" y="27"/>
                    <a:pt x="125" y="27"/>
                  </a:cubicBezTo>
                  <a:cubicBezTo>
                    <a:pt x="98" y="0"/>
                    <a:pt x="54" y="0"/>
                    <a:pt x="27" y="27"/>
                  </a:cubicBezTo>
                  <a:cubicBezTo>
                    <a:pt x="0" y="55"/>
                    <a:pt x="0" y="99"/>
                    <a:pt x="27" y="126"/>
                  </a:cubicBezTo>
                  <a:cubicBezTo>
                    <a:pt x="125" y="225"/>
                    <a:pt x="125" y="225"/>
                    <a:pt x="125" y="225"/>
                  </a:cubicBezTo>
                  <a:cubicBezTo>
                    <a:pt x="153" y="252"/>
                    <a:pt x="197" y="252"/>
                    <a:pt x="224" y="225"/>
                  </a:cubicBezTo>
                  <a:cubicBezTo>
                    <a:pt x="251" y="197"/>
                    <a:pt x="251" y="153"/>
                    <a:pt x="224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353DBFB2-3158-4BF2-B8AC-0E1CF2856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5588" y="1519238"/>
              <a:ext cx="542925" cy="539750"/>
            </a:xfrm>
            <a:custGeom>
              <a:avLst/>
              <a:gdLst>
                <a:gd name="T0" fmla="*/ 224 w 252"/>
                <a:gd name="T1" fmla="*/ 27 h 252"/>
                <a:gd name="T2" fmla="*/ 126 w 252"/>
                <a:gd name="T3" fmla="*/ 27 h 252"/>
                <a:gd name="T4" fmla="*/ 27 w 252"/>
                <a:gd name="T5" fmla="*/ 126 h 252"/>
                <a:gd name="T6" fmla="*/ 27 w 252"/>
                <a:gd name="T7" fmla="*/ 225 h 252"/>
                <a:gd name="T8" fmla="*/ 126 w 252"/>
                <a:gd name="T9" fmla="*/ 225 h 252"/>
                <a:gd name="T10" fmla="*/ 224 w 252"/>
                <a:gd name="T11" fmla="*/ 126 h 252"/>
                <a:gd name="T12" fmla="*/ 224 w 252"/>
                <a:gd name="T13" fmla="*/ 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252">
                  <a:moveTo>
                    <a:pt x="224" y="27"/>
                  </a:moveTo>
                  <a:cubicBezTo>
                    <a:pt x="197" y="0"/>
                    <a:pt x="153" y="0"/>
                    <a:pt x="126" y="27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0" y="153"/>
                    <a:pt x="0" y="197"/>
                    <a:pt x="27" y="225"/>
                  </a:cubicBezTo>
                  <a:cubicBezTo>
                    <a:pt x="54" y="252"/>
                    <a:pt x="98" y="252"/>
                    <a:pt x="126" y="225"/>
                  </a:cubicBezTo>
                  <a:cubicBezTo>
                    <a:pt x="224" y="126"/>
                    <a:pt x="224" y="126"/>
                    <a:pt x="224" y="126"/>
                  </a:cubicBezTo>
                  <a:cubicBezTo>
                    <a:pt x="252" y="99"/>
                    <a:pt x="252" y="55"/>
                    <a:pt x="22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37">
            <a:extLst>
              <a:ext uri="{FF2B5EF4-FFF2-40B4-BE49-F238E27FC236}">
                <a16:creationId xmlns:a16="http://schemas.microsoft.com/office/drawing/2014/main" id="{E2077A5E-7F63-4AC3-9FC5-ACCD040302FF}"/>
              </a:ext>
            </a:extLst>
          </p:cNvPr>
          <p:cNvGrpSpPr/>
          <p:nvPr/>
        </p:nvGrpSpPr>
        <p:grpSpPr>
          <a:xfrm flipV="1">
            <a:off x="4927333" y="3655334"/>
            <a:ext cx="712002" cy="664317"/>
            <a:chOff x="-636588" y="2038350"/>
            <a:chExt cx="4503739" cy="4202112"/>
          </a:xfrm>
          <a:solidFill>
            <a:sysClr val="window" lastClr="FFFFFF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2C263188-18B0-445B-A176-823B83BA2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val 6">
              <a:extLst>
                <a:ext uri="{FF2B5EF4-FFF2-40B4-BE49-F238E27FC236}">
                  <a16:creationId xmlns:a16="http://schemas.microsoft.com/office/drawing/2014/main" id="{511839C3-B087-4C25-A9BB-6D297BDEE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7" name="Group 80">
            <a:extLst>
              <a:ext uri="{FF2B5EF4-FFF2-40B4-BE49-F238E27FC236}">
                <a16:creationId xmlns:a16="http://schemas.microsoft.com/office/drawing/2014/main" id="{F652B0E7-05D8-4783-A23F-CFE9DF449CE1}"/>
              </a:ext>
            </a:extLst>
          </p:cNvPr>
          <p:cNvGrpSpPr/>
          <p:nvPr/>
        </p:nvGrpSpPr>
        <p:grpSpPr>
          <a:xfrm>
            <a:off x="6195283" y="2483760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47" name="Oval 66">
              <a:extLst>
                <a:ext uri="{FF2B5EF4-FFF2-40B4-BE49-F238E27FC236}">
                  <a16:creationId xmlns:a16="http://schemas.microsoft.com/office/drawing/2014/main" id="{216715AD-818E-45D0-8CF7-06D54444D2C7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A98B551D-2F0C-4559-B0E2-AEE2224C9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rgbClr val="E924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82">
            <a:extLst>
              <a:ext uri="{FF2B5EF4-FFF2-40B4-BE49-F238E27FC236}">
                <a16:creationId xmlns:a16="http://schemas.microsoft.com/office/drawing/2014/main" id="{3499C1C8-C732-410A-9884-1D593ED4F0C4}"/>
              </a:ext>
            </a:extLst>
          </p:cNvPr>
          <p:cNvGrpSpPr/>
          <p:nvPr/>
        </p:nvGrpSpPr>
        <p:grpSpPr>
          <a:xfrm>
            <a:off x="6195283" y="3319783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45" name="Oval 83">
              <a:extLst>
                <a:ext uri="{FF2B5EF4-FFF2-40B4-BE49-F238E27FC236}">
                  <a16:creationId xmlns:a16="http://schemas.microsoft.com/office/drawing/2014/main" id="{5F094D37-69ED-4C14-B7E9-9C2F73A87173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884B0A3A-77F5-48A3-BB8A-956C4A46A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rgbClr val="E924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9" name="Group 88">
            <a:extLst>
              <a:ext uri="{FF2B5EF4-FFF2-40B4-BE49-F238E27FC236}">
                <a16:creationId xmlns:a16="http://schemas.microsoft.com/office/drawing/2014/main" id="{1725D2FF-453E-4426-AE12-B93B653AE874}"/>
              </a:ext>
            </a:extLst>
          </p:cNvPr>
          <p:cNvGrpSpPr/>
          <p:nvPr/>
        </p:nvGrpSpPr>
        <p:grpSpPr>
          <a:xfrm>
            <a:off x="6195283" y="4154838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43" name="Oval 89">
              <a:extLst>
                <a:ext uri="{FF2B5EF4-FFF2-40B4-BE49-F238E27FC236}">
                  <a16:creationId xmlns:a16="http://schemas.microsoft.com/office/drawing/2014/main" id="{8E4DAEDB-BA17-4FE4-A032-D3DC94C7B01D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F5C1EA5A-E76B-404F-B941-A8BBE4E19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rgbClr val="E924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0" name="Group 94">
            <a:extLst>
              <a:ext uri="{FF2B5EF4-FFF2-40B4-BE49-F238E27FC236}">
                <a16:creationId xmlns:a16="http://schemas.microsoft.com/office/drawing/2014/main" id="{C7DFF311-5EFA-48DD-B9F9-D135543E23CE}"/>
              </a:ext>
            </a:extLst>
          </p:cNvPr>
          <p:cNvGrpSpPr/>
          <p:nvPr/>
        </p:nvGrpSpPr>
        <p:grpSpPr>
          <a:xfrm>
            <a:off x="6195283" y="4991828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41" name="Oval 95">
              <a:extLst>
                <a:ext uri="{FF2B5EF4-FFF2-40B4-BE49-F238E27FC236}">
                  <a16:creationId xmlns:a16="http://schemas.microsoft.com/office/drawing/2014/main" id="{42D28DEB-83C9-4FD3-B181-B526D51465A8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A7048CDE-CDFA-492F-9B6E-67D465609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rgbClr val="E924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" name="Group 81">
            <a:extLst>
              <a:ext uri="{FF2B5EF4-FFF2-40B4-BE49-F238E27FC236}">
                <a16:creationId xmlns:a16="http://schemas.microsoft.com/office/drawing/2014/main" id="{6DAF6A16-AC45-4770-B9AD-609BA31D6B9E}"/>
              </a:ext>
            </a:extLst>
          </p:cNvPr>
          <p:cNvGrpSpPr/>
          <p:nvPr/>
        </p:nvGrpSpPr>
        <p:grpSpPr>
          <a:xfrm>
            <a:off x="2349846" y="2483760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9" name="Oval 55">
              <a:extLst>
                <a:ext uri="{FF2B5EF4-FFF2-40B4-BE49-F238E27FC236}">
                  <a16:creationId xmlns:a16="http://schemas.microsoft.com/office/drawing/2014/main" id="{05028264-9FA7-4CB5-AB09-EABA95320AD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08B5039D-6E49-448E-80E4-0F0B9B503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rgbClr val="83BE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oup 85">
            <a:extLst>
              <a:ext uri="{FF2B5EF4-FFF2-40B4-BE49-F238E27FC236}">
                <a16:creationId xmlns:a16="http://schemas.microsoft.com/office/drawing/2014/main" id="{0DD6FF4B-424C-4806-9B94-AA13E2045BFC}"/>
              </a:ext>
            </a:extLst>
          </p:cNvPr>
          <p:cNvGrpSpPr/>
          <p:nvPr/>
        </p:nvGrpSpPr>
        <p:grpSpPr>
          <a:xfrm>
            <a:off x="2349846" y="3319783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7" name="Oval 86">
              <a:extLst>
                <a:ext uri="{FF2B5EF4-FFF2-40B4-BE49-F238E27FC236}">
                  <a16:creationId xmlns:a16="http://schemas.microsoft.com/office/drawing/2014/main" id="{80CD2EA5-9A20-4F5F-8C90-DF32D75EE60A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370B6059-8D39-41DE-B6C9-3660ACB84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rgbClr val="83BE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" name="Group 91">
            <a:extLst>
              <a:ext uri="{FF2B5EF4-FFF2-40B4-BE49-F238E27FC236}">
                <a16:creationId xmlns:a16="http://schemas.microsoft.com/office/drawing/2014/main" id="{4020CE71-A42F-480C-9030-CE8217A4FDA4}"/>
              </a:ext>
            </a:extLst>
          </p:cNvPr>
          <p:cNvGrpSpPr/>
          <p:nvPr/>
        </p:nvGrpSpPr>
        <p:grpSpPr>
          <a:xfrm>
            <a:off x="2349846" y="4155806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5" name="Oval 92">
              <a:extLst>
                <a:ext uri="{FF2B5EF4-FFF2-40B4-BE49-F238E27FC236}">
                  <a16:creationId xmlns:a16="http://schemas.microsoft.com/office/drawing/2014/main" id="{CF37025D-49D7-409C-9BC2-097288A4E261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812C3242-3EA5-45C5-A7F6-42CEE8BE5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rgbClr val="83BE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oup 97">
            <a:extLst>
              <a:ext uri="{FF2B5EF4-FFF2-40B4-BE49-F238E27FC236}">
                <a16:creationId xmlns:a16="http://schemas.microsoft.com/office/drawing/2014/main" id="{FE5B8195-D10C-4F14-BD74-2D13B296D9BE}"/>
              </a:ext>
            </a:extLst>
          </p:cNvPr>
          <p:cNvGrpSpPr/>
          <p:nvPr/>
        </p:nvGrpSpPr>
        <p:grpSpPr>
          <a:xfrm>
            <a:off x="2349846" y="4991828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3" name="Oval 98">
              <a:extLst>
                <a:ext uri="{FF2B5EF4-FFF2-40B4-BE49-F238E27FC236}">
                  <a16:creationId xmlns:a16="http://schemas.microsoft.com/office/drawing/2014/main" id="{59041328-0998-4C9C-A42E-9A654F4F1C4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196E4857-E980-45CC-84C5-5B0AEC068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rgbClr val="83BE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" name="TextBox 102">
            <a:extLst>
              <a:ext uri="{FF2B5EF4-FFF2-40B4-BE49-F238E27FC236}">
                <a16:creationId xmlns:a16="http://schemas.microsoft.com/office/drawing/2014/main" id="{CF5D3021-EB6A-4126-8967-66EF35881A3A}"/>
              </a:ext>
            </a:extLst>
          </p:cNvPr>
          <p:cNvSpPr txBox="1"/>
          <p:nvPr/>
        </p:nvSpPr>
        <p:spPr>
          <a:xfrm>
            <a:off x="6717455" y="2562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Depuración</a:t>
            </a:r>
            <a:r>
              <a:rPr lang="en-US" sz="18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bases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Box 104">
            <a:extLst>
              <a:ext uri="{FF2B5EF4-FFF2-40B4-BE49-F238E27FC236}">
                <a16:creationId xmlns:a16="http://schemas.microsoft.com/office/drawing/2014/main" id="{5322D285-3816-4291-8C06-964C201B1EB4}"/>
              </a:ext>
            </a:extLst>
          </p:cNvPr>
          <p:cNvSpPr txBox="1"/>
          <p:nvPr/>
        </p:nvSpPr>
        <p:spPr>
          <a:xfrm>
            <a:off x="6717455" y="3420445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Reporte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Excel</a:t>
            </a:r>
          </a:p>
        </p:txBody>
      </p:sp>
      <p:sp>
        <p:nvSpPr>
          <p:cNvPr id="27" name="TextBox 105">
            <a:extLst>
              <a:ext uri="{FF2B5EF4-FFF2-40B4-BE49-F238E27FC236}">
                <a16:creationId xmlns:a16="http://schemas.microsoft.com/office/drawing/2014/main" id="{90FB0F7B-2E56-4E79-A185-D5D60E13C594}"/>
              </a:ext>
            </a:extLst>
          </p:cNvPr>
          <p:cNvSpPr txBox="1"/>
          <p:nvPr/>
        </p:nvSpPr>
        <p:spPr>
          <a:xfrm>
            <a:off x="6717455" y="425550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Informes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Word</a:t>
            </a:r>
          </a:p>
        </p:txBody>
      </p:sp>
      <p:sp>
        <p:nvSpPr>
          <p:cNvPr id="28" name="TextBox 106">
            <a:extLst>
              <a:ext uri="{FF2B5EF4-FFF2-40B4-BE49-F238E27FC236}">
                <a16:creationId xmlns:a16="http://schemas.microsoft.com/office/drawing/2014/main" id="{6A4DC9E8-FECE-4DE6-9E68-480FB0E34072}"/>
              </a:ext>
            </a:extLst>
          </p:cNvPr>
          <p:cNvSpPr txBox="1"/>
          <p:nvPr/>
        </p:nvSpPr>
        <p:spPr>
          <a:xfrm>
            <a:off x="6717455" y="509249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Todos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ellos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manuales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TextBox 108">
            <a:extLst>
              <a:ext uri="{FF2B5EF4-FFF2-40B4-BE49-F238E27FC236}">
                <a16:creationId xmlns:a16="http://schemas.microsoft.com/office/drawing/2014/main" id="{7E4324DA-24A8-4970-9A09-C4701AA0793F}"/>
              </a:ext>
            </a:extLst>
          </p:cNvPr>
          <p:cNvSpPr txBox="1"/>
          <p:nvPr/>
        </p:nvSpPr>
        <p:spPr>
          <a:xfrm>
            <a:off x="-124531" y="3180727"/>
            <a:ext cx="2426545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Preparar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los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datos</a:t>
            </a:r>
            <a:endParaRPr lang="en-US" sz="1800" kern="0">
              <a:solidFill>
                <a:sysClr val="windowText" lastClr="000000">
                  <a:lumMod val="50000"/>
                  <a:lumOff val="50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Extrar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transformar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cargar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TextBox 109">
            <a:extLst>
              <a:ext uri="{FF2B5EF4-FFF2-40B4-BE49-F238E27FC236}">
                <a16:creationId xmlns:a16="http://schemas.microsoft.com/office/drawing/2014/main" id="{4D82DA98-B8FA-46D3-923C-17B5A779EBF3}"/>
              </a:ext>
            </a:extLst>
          </p:cNvPr>
          <p:cNvSpPr txBox="1"/>
          <p:nvPr/>
        </p:nvSpPr>
        <p:spPr>
          <a:xfrm>
            <a:off x="-124531" y="4015781"/>
            <a:ext cx="2426545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1800" kern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Paradigma</a:t>
            </a:r>
            <a:r>
              <a:rPr lang="en-US" sz="18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kern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analítico</a:t>
            </a:r>
            <a:r>
              <a:rPr lang="en-US" sz="18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kern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Descriptivo-Predictivo-Prescriptivo</a:t>
            </a:r>
            <a:r>
              <a:rPr lang="en-US" sz="16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TextBox 110">
            <a:extLst>
              <a:ext uri="{FF2B5EF4-FFF2-40B4-BE49-F238E27FC236}">
                <a16:creationId xmlns:a16="http://schemas.microsoft.com/office/drawing/2014/main" id="{50C003AE-2C9C-4121-B3CC-CA7ED53F29C6}"/>
              </a:ext>
            </a:extLst>
          </p:cNvPr>
          <p:cNvSpPr txBox="1"/>
          <p:nvPr/>
        </p:nvSpPr>
        <p:spPr>
          <a:xfrm>
            <a:off x="-124531" y="4907824"/>
            <a:ext cx="2426545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Automatizar</a:t>
            </a:r>
            <a:r>
              <a:rPr lang="en-US" sz="18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kern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modelos</a:t>
            </a:r>
            <a:endParaRPr lang="en-US" sz="1800" kern="0">
              <a:solidFill>
                <a:sysClr val="windowText" lastClr="000000">
                  <a:lumMod val="50000"/>
                  <a:lumOff val="50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Entrenamiento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maduración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mantenimiento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108">
            <a:extLst>
              <a:ext uri="{FF2B5EF4-FFF2-40B4-BE49-F238E27FC236}">
                <a16:creationId xmlns:a16="http://schemas.microsoft.com/office/drawing/2014/main" id="{34EE217E-9DC6-436E-B910-31243561F9BF}"/>
              </a:ext>
            </a:extLst>
          </p:cNvPr>
          <p:cNvSpPr txBox="1"/>
          <p:nvPr/>
        </p:nvSpPr>
        <p:spPr>
          <a:xfrm>
            <a:off x="-159162" y="2342457"/>
            <a:ext cx="2426545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Definer un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proble</a:t>
            </a:r>
            <a:r>
              <a:rPr lang="en-US" sz="18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el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decisión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14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6" grpId="0" animBg="1"/>
      <p:bldP spid="57" grpId="0" animBg="1"/>
      <p:bldP spid="25" grpId="0"/>
      <p:bldP spid="26" grpId="0"/>
      <p:bldP spid="27" grpId="0"/>
      <p:bldP spid="28" grpId="0"/>
      <p:bldP spid="30" grpId="0"/>
      <p:bldP spid="31" grpId="0"/>
      <p:bldP spid="32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7">
            <a:extLst>
              <a:ext uri="{FF2B5EF4-FFF2-40B4-BE49-F238E27FC236}">
                <a16:creationId xmlns:a16="http://schemas.microsoft.com/office/drawing/2014/main" id="{1057DCB4-FE85-49BD-BBBA-3ECF90064E17}"/>
              </a:ext>
            </a:extLst>
          </p:cNvPr>
          <p:cNvSpPr txBox="1"/>
          <p:nvPr/>
        </p:nvSpPr>
        <p:spPr>
          <a:xfrm>
            <a:off x="628650" y="195592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y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 es ID</a:t>
            </a:r>
          </a:p>
        </p:txBody>
      </p:sp>
      <p:sp>
        <p:nvSpPr>
          <p:cNvPr id="6" name="TextBox 107">
            <a:extLst>
              <a:ext uri="{FF2B5EF4-FFF2-40B4-BE49-F238E27FC236}">
                <a16:creationId xmlns:a16="http://schemas.microsoft.com/office/drawing/2014/main" id="{A0DA014B-A245-4B5E-AB2B-3B369543D272}"/>
              </a:ext>
            </a:extLst>
          </p:cNvPr>
          <p:cNvSpPr txBox="1"/>
          <p:nvPr/>
        </p:nvSpPr>
        <p:spPr>
          <a:xfrm>
            <a:off x="628649" y="2325256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Hacia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donde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113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ID</a:t>
            </a:r>
          </a:p>
        </p:txBody>
      </p:sp>
      <p:sp>
        <p:nvSpPr>
          <p:cNvPr id="7" name="TextBox 107">
            <a:extLst>
              <a:ext uri="{FF2B5EF4-FFF2-40B4-BE49-F238E27FC236}">
                <a16:creationId xmlns:a16="http://schemas.microsoft.com/office/drawing/2014/main" id="{9895F31E-3C29-471B-A5B4-D3117D8926EA}"/>
              </a:ext>
            </a:extLst>
          </p:cNvPr>
          <p:cNvSpPr txBox="1"/>
          <p:nvPr/>
        </p:nvSpPr>
        <p:spPr>
          <a:xfrm>
            <a:off x="623144" y="2702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8" name="TextBox 107">
            <a:extLst>
              <a:ext uri="{FF2B5EF4-FFF2-40B4-BE49-F238E27FC236}">
                <a16:creationId xmlns:a16="http://schemas.microsoft.com/office/drawing/2014/main" id="{65D88BED-8EA9-485A-B2D8-29B02D205D6C}"/>
              </a:ext>
            </a:extLst>
          </p:cNvPr>
          <p:cNvSpPr txBox="1"/>
          <p:nvPr/>
        </p:nvSpPr>
        <p:spPr>
          <a:xfrm>
            <a:off x="623143" y="30799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62DE21CE-C3C7-4C77-B468-33CC7055E979}"/>
              </a:ext>
            </a:extLst>
          </p:cNvPr>
          <p:cNvSpPr txBox="1"/>
          <p:nvPr/>
        </p:nvSpPr>
        <p:spPr>
          <a:xfrm>
            <a:off x="623142" y="343951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  <a:r>
              <a:rPr lang="en-US" sz="18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ID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7">
            <a:extLst>
              <a:ext uri="{FF2B5EF4-FFF2-40B4-BE49-F238E27FC236}">
                <a16:creationId xmlns:a16="http://schemas.microsoft.com/office/drawing/2014/main" id="{D8A5C4A1-67C8-4337-8FEE-4E0F63631DB8}"/>
              </a:ext>
            </a:extLst>
          </p:cNvPr>
          <p:cNvSpPr txBox="1"/>
          <p:nvPr/>
        </p:nvSpPr>
        <p:spPr>
          <a:xfrm>
            <a:off x="623141" y="383467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números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ID</a:t>
            </a:r>
          </a:p>
        </p:txBody>
      </p:sp>
      <p:sp>
        <p:nvSpPr>
          <p:cNvPr id="12" name="TextBox 107">
            <a:extLst>
              <a:ext uri="{FF2B5EF4-FFF2-40B4-BE49-F238E27FC236}">
                <a16:creationId xmlns:a16="http://schemas.microsoft.com/office/drawing/2014/main" id="{294292EA-D842-4B72-B61E-EDE995ACBB04}"/>
              </a:ext>
            </a:extLst>
          </p:cNvPr>
          <p:cNvSpPr txBox="1"/>
          <p:nvPr/>
        </p:nvSpPr>
        <p:spPr>
          <a:xfrm>
            <a:off x="623141" y="16357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 pasos ID</a:t>
            </a:r>
          </a:p>
        </p:txBody>
      </p:sp>
      <p:sp>
        <p:nvSpPr>
          <p:cNvPr id="2" name="TextBox 107">
            <a:extLst>
              <a:ext uri="{FF2B5EF4-FFF2-40B4-BE49-F238E27FC236}">
                <a16:creationId xmlns:a16="http://schemas.microsoft.com/office/drawing/2014/main" id="{D9E07900-C530-2DDE-11CB-EF06EF810EDD}"/>
              </a:ext>
            </a:extLst>
          </p:cNvPr>
          <p:cNvSpPr txBox="1"/>
          <p:nvPr/>
        </p:nvSpPr>
        <p:spPr>
          <a:xfrm>
            <a:off x="623141" y="4176418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419"/>
            </a:defPPr>
            <a:lvl1pPr marR="0" lvl="0" indent="0" defTabSz="121898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3" defTabSz="1218987">
              <a:defRPr sz="2400"/>
            </a:lvl2pPr>
            <a:lvl3pPr marL="1218987" defTabSz="1218987">
              <a:defRPr sz="2400"/>
            </a:lvl3pPr>
            <a:lvl4pPr marL="1828480" defTabSz="1218987">
              <a:defRPr sz="2400"/>
            </a:lvl4pPr>
            <a:lvl5pPr marL="2437973" defTabSz="1218987">
              <a:defRPr sz="2400"/>
            </a:lvl5pPr>
            <a:lvl6pPr marL="3047467" defTabSz="1218987">
              <a:defRPr sz="2400"/>
            </a:lvl6pPr>
            <a:lvl7pPr marL="3656960" defTabSz="1218987">
              <a:defRPr sz="2400"/>
            </a:lvl7pPr>
            <a:lvl8pPr marL="4266453" defTabSz="1218987">
              <a:defRPr sz="2400"/>
            </a:lvl8pPr>
            <a:lvl9pPr marL="4875947" defTabSz="1218987">
              <a:defRPr sz="2400"/>
            </a:lvl9pPr>
          </a:lstStyle>
          <a:p>
            <a:r>
              <a:rPr lang="nl-NL" dirty="0"/>
              <a:t>Mercado y formación</a:t>
            </a:r>
            <a:endParaRPr lang="en-US" dirty="0"/>
          </a:p>
        </p:txBody>
      </p:sp>
      <p:pic>
        <p:nvPicPr>
          <p:cNvPr id="3" name="Imagen 2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D38DCC24-7956-7071-3809-F68E200B94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BBE156C6-4382-BD9E-F600-74F69BA6EC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BC71F8A8-9191-54F8-957B-BB7AB62E2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25" y="1532771"/>
            <a:ext cx="7506748" cy="540142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5642708-3F96-4BB4-8A29-5491FCEE1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182680"/>
            <a:ext cx="7886700" cy="877265"/>
          </a:xfrm>
        </p:spPr>
        <p:txBody>
          <a:bodyPr/>
          <a:lstStyle/>
          <a:p>
            <a:pPr algn="ctr"/>
            <a:r>
              <a:rPr lang="es-CR" dirty="0"/>
              <a:t>Ecosistema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DD40F5E-C773-4968-AAA3-9CCF40D51566}"/>
              </a:ext>
            </a:extLst>
          </p:cNvPr>
          <p:cNvSpPr/>
          <p:nvPr/>
        </p:nvSpPr>
        <p:spPr>
          <a:xfrm>
            <a:off x="2882899" y="5879684"/>
            <a:ext cx="571501" cy="2338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9363F66-E4BD-40AA-8997-01AFB5F1181C}"/>
              </a:ext>
            </a:extLst>
          </p:cNvPr>
          <p:cNvSpPr/>
          <p:nvPr/>
        </p:nvSpPr>
        <p:spPr>
          <a:xfrm>
            <a:off x="2112694" y="2355452"/>
            <a:ext cx="938482" cy="166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6" name="Imagen 5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1B67F9B2-2775-957D-6F78-E5545A86E9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7" name="Imagen 6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B1D55548-B73A-EF28-F28F-889EEF3FA3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82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5C36322-04E9-4343-AF7C-16296C9E3FF8}"/>
              </a:ext>
            </a:extLst>
          </p:cNvPr>
          <p:cNvGrpSpPr/>
          <p:nvPr/>
        </p:nvGrpSpPr>
        <p:grpSpPr>
          <a:xfrm>
            <a:off x="1649850" y="735012"/>
            <a:ext cx="7527090" cy="5934075"/>
            <a:chOff x="339870" y="295013"/>
            <a:chExt cx="7527090" cy="5934075"/>
          </a:xfrm>
        </p:grpSpPr>
        <p:sp>
          <p:nvSpPr>
            <p:cNvPr id="24" name="Rectangle 33">
              <a:extLst>
                <a:ext uri="{FF2B5EF4-FFF2-40B4-BE49-F238E27FC236}">
                  <a16:creationId xmlns:a16="http://schemas.microsoft.com/office/drawing/2014/main" id="{1C519AD6-79F7-408A-A047-2033075CB4C6}"/>
                </a:ext>
              </a:extLst>
            </p:cNvPr>
            <p:cNvSpPr/>
            <p:nvPr/>
          </p:nvSpPr>
          <p:spPr>
            <a:xfrm>
              <a:off x="2467120" y="2514307"/>
              <a:ext cx="1439994" cy="1117894"/>
            </a:xfrm>
            <a:prstGeom prst="rect">
              <a:avLst/>
            </a:prstGeom>
            <a:solidFill>
              <a:srgbClr val="778899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1">
              <a:extLst>
                <a:ext uri="{FF2B5EF4-FFF2-40B4-BE49-F238E27FC236}">
                  <a16:creationId xmlns:a16="http://schemas.microsoft.com/office/drawing/2014/main" id="{3A3AF4D8-5E2C-41D4-9241-0C651BCFDF9D}"/>
                </a:ext>
              </a:extLst>
            </p:cNvPr>
            <p:cNvSpPr/>
            <p:nvPr/>
          </p:nvSpPr>
          <p:spPr>
            <a:xfrm>
              <a:off x="2467120" y="1339588"/>
              <a:ext cx="1439994" cy="119697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222921F7-FD25-438A-85FA-23DD8BDAD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745" y="3535101"/>
              <a:ext cx="884238" cy="2641600"/>
            </a:xfrm>
            <a:custGeom>
              <a:avLst/>
              <a:gdLst>
                <a:gd name="T0" fmla="*/ 557 w 557"/>
                <a:gd name="T1" fmla="*/ 1651 h 1664"/>
                <a:gd name="T2" fmla="*/ 33 w 557"/>
                <a:gd name="T3" fmla="*/ 1664 h 1664"/>
                <a:gd name="T4" fmla="*/ 0 w 557"/>
                <a:gd name="T5" fmla="*/ 10 h 1664"/>
                <a:gd name="T6" fmla="*/ 524 w 557"/>
                <a:gd name="T7" fmla="*/ 0 h 1664"/>
                <a:gd name="T8" fmla="*/ 557 w 557"/>
                <a:gd name="T9" fmla="*/ 1651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1664">
                  <a:moveTo>
                    <a:pt x="557" y="1651"/>
                  </a:moveTo>
                  <a:lnTo>
                    <a:pt x="33" y="1664"/>
                  </a:lnTo>
                  <a:lnTo>
                    <a:pt x="0" y="10"/>
                  </a:lnTo>
                  <a:lnTo>
                    <a:pt x="524" y="0"/>
                  </a:lnTo>
                  <a:lnTo>
                    <a:pt x="557" y="1651"/>
                  </a:lnTo>
                  <a:close/>
                </a:path>
              </a:pathLst>
            </a:custGeom>
            <a:solidFill>
              <a:srgbClr val="3F6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5236E30A-03D9-4252-8C4F-735580E9E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745" y="3535101"/>
              <a:ext cx="884238" cy="2641600"/>
            </a:xfrm>
            <a:custGeom>
              <a:avLst/>
              <a:gdLst>
                <a:gd name="T0" fmla="*/ 557 w 557"/>
                <a:gd name="T1" fmla="*/ 1651 h 1664"/>
                <a:gd name="T2" fmla="*/ 33 w 557"/>
                <a:gd name="T3" fmla="*/ 1664 h 1664"/>
                <a:gd name="T4" fmla="*/ 0 w 557"/>
                <a:gd name="T5" fmla="*/ 10 h 1664"/>
                <a:gd name="T6" fmla="*/ 524 w 557"/>
                <a:gd name="T7" fmla="*/ 0 h 1664"/>
                <a:gd name="T8" fmla="*/ 557 w 557"/>
                <a:gd name="T9" fmla="*/ 1651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1664">
                  <a:moveTo>
                    <a:pt x="557" y="1651"/>
                  </a:moveTo>
                  <a:lnTo>
                    <a:pt x="33" y="1664"/>
                  </a:lnTo>
                  <a:lnTo>
                    <a:pt x="0" y="10"/>
                  </a:lnTo>
                  <a:lnTo>
                    <a:pt x="524" y="0"/>
                  </a:lnTo>
                  <a:lnTo>
                    <a:pt x="557" y="16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DEFABA23-0533-4A85-8FB3-FB32AE1B5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920" y="3647813"/>
              <a:ext cx="392113" cy="2528888"/>
            </a:xfrm>
            <a:custGeom>
              <a:avLst/>
              <a:gdLst>
                <a:gd name="T0" fmla="*/ 103 w 118"/>
                <a:gd name="T1" fmla="*/ 0 h 760"/>
                <a:gd name="T2" fmla="*/ 3 w 118"/>
                <a:gd name="T3" fmla="*/ 2 h 760"/>
                <a:gd name="T4" fmla="*/ 0 w 118"/>
                <a:gd name="T5" fmla="*/ 2 h 760"/>
                <a:gd name="T6" fmla="*/ 15 w 118"/>
                <a:gd name="T7" fmla="*/ 760 h 760"/>
                <a:gd name="T8" fmla="*/ 118 w 118"/>
                <a:gd name="T9" fmla="*/ 757 h 760"/>
                <a:gd name="T10" fmla="*/ 103 w 118"/>
                <a:gd name="T1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760">
                  <a:moveTo>
                    <a:pt x="10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15" y="760"/>
                    <a:pt x="15" y="760"/>
                    <a:pt x="15" y="760"/>
                  </a:cubicBezTo>
                  <a:cubicBezTo>
                    <a:pt x="118" y="757"/>
                    <a:pt x="118" y="757"/>
                    <a:pt x="118" y="757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3F6184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242E7040-1704-42E1-A86C-348BC654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70" y="2165088"/>
              <a:ext cx="825500" cy="771525"/>
            </a:xfrm>
            <a:custGeom>
              <a:avLst/>
              <a:gdLst>
                <a:gd name="T0" fmla="*/ 248 w 248"/>
                <a:gd name="T1" fmla="*/ 175 h 232"/>
                <a:gd name="T2" fmla="*/ 196 w 248"/>
                <a:gd name="T3" fmla="*/ 229 h 232"/>
                <a:gd name="T4" fmla="*/ 56 w 248"/>
                <a:gd name="T5" fmla="*/ 231 h 232"/>
                <a:gd name="T6" fmla="*/ 3 w 248"/>
                <a:gd name="T7" fmla="*/ 180 h 232"/>
                <a:gd name="T8" fmla="*/ 0 w 248"/>
                <a:gd name="T9" fmla="*/ 57 h 232"/>
                <a:gd name="T10" fmla="*/ 52 w 248"/>
                <a:gd name="T11" fmla="*/ 3 h 232"/>
                <a:gd name="T12" fmla="*/ 192 w 248"/>
                <a:gd name="T13" fmla="*/ 0 h 232"/>
                <a:gd name="T14" fmla="*/ 245 w 248"/>
                <a:gd name="T15" fmla="*/ 52 h 232"/>
                <a:gd name="T16" fmla="*/ 248 w 248"/>
                <a:gd name="T17" fmla="*/ 17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232">
                  <a:moveTo>
                    <a:pt x="248" y="175"/>
                  </a:moveTo>
                  <a:cubicBezTo>
                    <a:pt x="248" y="204"/>
                    <a:pt x="225" y="228"/>
                    <a:pt x="196" y="229"/>
                  </a:cubicBezTo>
                  <a:cubicBezTo>
                    <a:pt x="56" y="231"/>
                    <a:pt x="56" y="231"/>
                    <a:pt x="56" y="231"/>
                  </a:cubicBezTo>
                  <a:cubicBezTo>
                    <a:pt x="27" y="232"/>
                    <a:pt x="3" y="209"/>
                    <a:pt x="3" y="18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8"/>
                    <a:pt x="23" y="4"/>
                    <a:pt x="52" y="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21" y="0"/>
                    <a:pt x="245" y="23"/>
                    <a:pt x="245" y="52"/>
                  </a:cubicBezTo>
                  <a:cubicBezTo>
                    <a:pt x="248" y="175"/>
                    <a:pt x="248" y="175"/>
                    <a:pt x="248" y="175"/>
                  </a:cubicBezTo>
                </a:path>
              </a:pathLst>
            </a:custGeom>
            <a:solidFill>
              <a:srgbClr val="3F6184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5323A1C2-3EA0-40F7-B1A8-AC28A2F0F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671" y="295013"/>
              <a:ext cx="565150" cy="4376738"/>
            </a:xfrm>
            <a:custGeom>
              <a:avLst/>
              <a:gdLst>
                <a:gd name="T0" fmla="*/ 162 w 170"/>
                <a:gd name="T1" fmla="*/ 656 h 1316"/>
                <a:gd name="T2" fmla="*/ 98 w 170"/>
                <a:gd name="T3" fmla="*/ 1315 h 1316"/>
                <a:gd name="T4" fmla="*/ 7 w 170"/>
                <a:gd name="T5" fmla="*/ 660 h 1316"/>
                <a:gd name="T6" fmla="*/ 71 w 170"/>
                <a:gd name="T7" fmla="*/ 1 h 1316"/>
                <a:gd name="T8" fmla="*/ 162 w 170"/>
                <a:gd name="T9" fmla="*/ 656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316">
                  <a:moveTo>
                    <a:pt x="162" y="656"/>
                  </a:moveTo>
                  <a:cubicBezTo>
                    <a:pt x="170" y="1020"/>
                    <a:pt x="141" y="1315"/>
                    <a:pt x="98" y="1315"/>
                  </a:cubicBezTo>
                  <a:cubicBezTo>
                    <a:pt x="55" y="1316"/>
                    <a:pt x="14" y="1023"/>
                    <a:pt x="7" y="660"/>
                  </a:cubicBezTo>
                  <a:cubicBezTo>
                    <a:pt x="0" y="296"/>
                    <a:pt x="28" y="1"/>
                    <a:pt x="71" y="1"/>
                  </a:cubicBezTo>
                  <a:cubicBezTo>
                    <a:pt x="114" y="0"/>
                    <a:pt x="155" y="293"/>
                    <a:pt x="162" y="656"/>
                  </a:cubicBezTo>
                </a:path>
              </a:pathLst>
            </a:custGeom>
            <a:solidFill>
              <a:srgbClr val="77889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12B2762B-67B9-4EF9-A825-585D6D212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133" y="6003663"/>
              <a:ext cx="1082675" cy="225425"/>
            </a:xfrm>
            <a:custGeom>
              <a:avLst/>
              <a:gdLst>
                <a:gd name="T0" fmla="*/ 325 w 325"/>
                <a:gd name="T1" fmla="*/ 50 h 68"/>
                <a:gd name="T2" fmla="*/ 314 w 325"/>
                <a:gd name="T3" fmla="*/ 61 h 68"/>
                <a:gd name="T4" fmla="*/ 13 w 325"/>
                <a:gd name="T5" fmla="*/ 67 h 68"/>
                <a:gd name="T6" fmla="*/ 1 w 325"/>
                <a:gd name="T7" fmla="*/ 56 h 68"/>
                <a:gd name="T8" fmla="*/ 0 w 325"/>
                <a:gd name="T9" fmla="*/ 18 h 68"/>
                <a:gd name="T10" fmla="*/ 12 w 325"/>
                <a:gd name="T11" fmla="*/ 6 h 68"/>
                <a:gd name="T12" fmla="*/ 312 w 325"/>
                <a:gd name="T13" fmla="*/ 0 h 68"/>
                <a:gd name="T14" fmla="*/ 324 w 325"/>
                <a:gd name="T15" fmla="*/ 11 h 68"/>
                <a:gd name="T16" fmla="*/ 325 w 325"/>
                <a:gd name="T17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68">
                  <a:moveTo>
                    <a:pt x="325" y="50"/>
                  </a:moveTo>
                  <a:cubicBezTo>
                    <a:pt x="325" y="56"/>
                    <a:pt x="320" y="61"/>
                    <a:pt x="314" y="61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8"/>
                    <a:pt x="1" y="62"/>
                    <a:pt x="1" y="5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1"/>
                    <a:pt x="5" y="6"/>
                    <a:pt x="12" y="6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9" y="0"/>
                    <a:pt x="324" y="5"/>
                    <a:pt x="324" y="11"/>
                  </a:cubicBezTo>
                  <a:lnTo>
                    <a:pt x="325" y="50"/>
                  </a:lnTo>
                  <a:close/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D8D0FBA5-4441-4025-8B10-6521AD5CE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8095" y="3590663"/>
              <a:ext cx="1081088" cy="227013"/>
            </a:xfrm>
            <a:custGeom>
              <a:avLst/>
              <a:gdLst>
                <a:gd name="T0" fmla="*/ 324 w 325"/>
                <a:gd name="T1" fmla="*/ 50 h 68"/>
                <a:gd name="T2" fmla="*/ 313 w 325"/>
                <a:gd name="T3" fmla="*/ 62 h 68"/>
                <a:gd name="T4" fmla="*/ 12 w 325"/>
                <a:gd name="T5" fmla="*/ 68 h 68"/>
                <a:gd name="T6" fmla="*/ 0 w 325"/>
                <a:gd name="T7" fmla="*/ 56 h 68"/>
                <a:gd name="T8" fmla="*/ 0 w 325"/>
                <a:gd name="T9" fmla="*/ 18 h 68"/>
                <a:gd name="T10" fmla="*/ 11 w 325"/>
                <a:gd name="T11" fmla="*/ 6 h 68"/>
                <a:gd name="T12" fmla="*/ 312 w 325"/>
                <a:gd name="T13" fmla="*/ 0 h 68"/>
                <a:gd name="T14" fmla="*/ 324 w 325"/>
                <a:gd name="T15" fmla="*/ 11 h 68"/>
                <a:gd name="T16" fmla="*/ 324 w 325"/>
                <a:gd name="T17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68">
                  <a:moveTo>
                    <a:pt x="324" y="50"/>
                  </a:moveTo>
                  <a:cubicBezTo>
                    <a:pt x="325" y="56"/>
                    <a:pt x="319" y="61"/>
                    <a:pt x="313" y="6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6" y="68"/>
                    <a:pt x="1" y="63"/>
                    <a:pt x="0" y="5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1"/>
                    <a:pt x="5" y="6"/>
                    <a:pt x="11" y="6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8" y="0"/>
                    <a:pt x="324" y="5"/>
                    <a:pt x="324" y="11"/>
                  </a:cubicBezTo>
                  <a:lnTo>
                    <a:pt x="324" y="50"/>
                  </a:lnTo>
                  <a:close/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0F1DB86C-D348-4E59-8877-3F6FE4537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496" y="304538"/>
              <a:ext cx="2592388" cy="4367213"/>
            </a:xfrm>
            <a:custGeom>
              <a:avLst/>
              <a:gdLst>
                <a:gd name="T0" fmla="*/ 752 w 779"/>
                <a:gd name="T1" fmla="*/ 0 h 1313"/>
                <a:gd name="T2" fmla="*/ 144 w 779"/>
                <a:gd name="T3" fmla="*/ 309 h 1313"/>
                <a:gd name="T4" fmla="*/ 24 w 779"/>
                <a:gd name="T5" fmla="*/ 311 h 1313"/>
                <a:gd name="T6" fmla="*/ 38 w 779"/>
                <a:gd name="T7" fmla="*/ 1002 h 1313"/>
                <a:gd name="T8" fmla="*/ 144 w 779"/>
                <a:gd name="T9" fmla="*/ 999 h 1313"/>
                <a:gd name="T10" fmla="*/ 779 w 779"/>
                <a:gd name="T11" fmla="*/ 1313 h 1313"/>
                <a:gd name="T12" fmla="*/ 711 w 779"/>
                <a:gd name="T13" fmla="*/ 643 h 1313"/>
                <a:gd name="T14" fmla="*/ 752 w 779"/>
                <a:gd name="T15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9" h="1313">
                  <a:moveTo>
                    <a:pt x="752" y="0"/>
                  </a:moveTo>
                  <a:cubicBezTo>
                    <a:pt x="752" y="0"/>
                    <a:pt x="414" y="303"/>
                    <a:pt x="144" y="309"/>
                  </a:cubicBezTo>
                  <a:cubicBezTo>
                    <a:pt x="0" y="312"/>
                    <a:pt x="24" y="311"/>
                    <a:pt x="24" y="311"/>
                  </a:cubicBezTo>
                  <a:cubicBezTo>
                    <a:pt x="38" y="1002"/>
                    <a:pt x="38" y="1002"/>
                    <a:pt x="38" y="1002"/>
                  </a:cubicBezTo>
                  <a:cubicBezTo>
                    <a:pt x="38" y="1002"/>
                    <a:pt x="53" y="1001"/>
                    <a:pt x="144" y="999"/>
                  </a:cubicBezTo>
                  <a:cubicBezTo>
                    <a:pt x="444" y="993"/>
                    <a:pt x="779" y="1313"/>
                    <a:pt x="779" y="1313"/>
                  </a:cubicBezTo>
                  <a:cubicBezTo>
                    <a:pt x="779" y="1313"/>
                    <a:pt x="718" y="978"/>
                    <a:pt x="711" y="643"/>
                  </a:cubicBezTo>
                  <a:cubicBezTo>
                    <a:pt x="704" y="307"/>
                    <a:pt x="752" y="0"/>
                    <a:pt x="752" y="0"/>
                  </a:cubicBezTo>
                </a:path>
              </a:pathLst>
            </a:custGeom>
            <a:solidFill>
              <a:srgbClr val="77889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A2465F22-0E80-456F-8525-8C3813584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70" y="1339588"/>
              <a:ext cx="1947863" cy="2328863"/>
            </a:xfrm>
            <a:custGeom>
              <a:avLst/>
              <a:gdLst>
                <a:gd name="T0" fmla="*/ 273 w 585"/>
                <a:gd name="T1" fmla="*/ 6 h 700"/>
                <a:gd name="T2" fmla="*/ 3 w 585"/>
                <a:gd name="T3" fmla="*/ 288 h 700"/>
                <a:gd name="T4" fmla="*/ 6 w 585"/>
                <a:gd name="T5" fmla="*/ 426 h 700"/>
                <a:gd name="T6" fmla="*/ 287 w 585"/>
                <a:gd name="T7" fmla="*/ 696 h 700"/>
                <a:gd name="T8" fmla="*/ 585 w 585"/>
                <a:gd name="T9" fmla="*/ 690 h 700"/>
                <a:gd name="T10" fmla="*/ 572 w 585"/>
                <a:gd name="T11" fmla="*/ 0 h 700"/>
                <a:gd name="T12" fmla="*/ 273 w 585"/>
                <a:gd name="T13" fmla="*/ 6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700">
                  <a:moveTo>
                    <a:pt x="273" y="6"/>
                  </a:moveTo>
                  <a:cubicBezTo>
                    <a:pt x="121" y="9"/>
                    <a:pt x="0" y="135"/>
                    <a:pt x="3" y="288"/>
                  </a:cubicBezTo>
                  <a:cubicBezTo>
                    <a:pt x="6" y="426"/>
                    <a:pt x="6" y="426"/>
                    <a:pt x="6" y="426"/>
                  </a:cubicBezTo>
                  <a:cubicBezTo>
                    <a:pt x="9" y="578"/>
                    <a:pt x="135" y="700"/>
                    <a:pt x="287" y="696"/>
                  </a:cubicBezTo>
                  <a:cubicBezTo>
                    <a:pt x="585" y="690"/>
                    <a:pt x="585" y="690"/>
                    <a:pt x="585" y="69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273" y="6"/>
                    <a:pt x="273" y="6"/>
                    <a:pt x="273" y="6"/>
                  </a:cubicBezTo>
                </a:path>
              </a:pathLst>
            </a:custGeom>
            <a:solidFill>
              <a:srgbClr val="3F618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7DBA22A0-01BA-44F5-A7B1-72A2AD6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646" y="1868226"/>
              <a:ext cx="604838" cy="1150938"/>
            </a:xfrm>
            <a:custGeom>
              <a:avLst/>
              <a:gdLst>
                <a:gd name="T0" fmla="*/ 180 w 182"/>
                <a:gd name="T1" fmla="*/ 170 h 346"/>
                <a:gd name="T2" fmla="*/ 13 w 182"/>
                <a:gd name="T3" fmla="*/ 0 h 346"/>
                <a:gd name="T4" fmla="*/ 13 w 182"/>
                <a:gd name="T5" fmla="*/ 346 h 346"/>
                <a:gd name="T6" fmla="*/ 180 w 182"/>
                <a:gd name="T7" fmla="*/ 17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346">
                  <a:moveTo>
                    <a:pt x="180" y="170"/>
                  </a:moveTo>
                  <a:cubicBezTo>
                    <a:pt x="178" y="77"/>
                    <a:pt x="104" y="3"/>
                    <a:pt x="13" y="0"/>
                  </a:cubicBezTo>
                  <a:cubicBezTo>
                    <a:pt x="2" y="114"/>
                    <a:pt x="0" y="232"/>
                    <a:pt x="13" y="346"/>
                  </a:cubicBezTo>
                  <a:cubicBezTo>
                    <a:pt x="107" y="343"/>
                    <a:pt x="182" y="264"/>
                    <a:pt x="180" y="170"/>
                  </a:cubicBezTo>
                </a:path>
              </a:pathLst>
            </a:custGeom>
            <a:solidFill>
              <a:srgbClr val="323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F8D60CC1-7513-49CF-8262-2020627DA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5408" y="1339588"/>
              <a:ext cx="981075" cy="20638"/>
            </a:xfrm>
            <a:custGeom>
              <a:avLst/>
              <a:gdLst>
                <a:gd name="T0" fmla="*/ 294 w 295"/>
                <a:gd name="T1" fmla="*/ 0 h 6"/>
                <a:gd name="T2" fmla="*/ 294 w 295"/>
                <a:gd name="T3" fmla="*/ 0 h 6"/>
                <a:gd name="T4" fmla="*/ 292 w 295"/>
                <a:gd name="T5" fmla="*/ 0 h 6"/>
                <a:gd name="T6" fmla="*/ 0 w 295"/>
                <a:gd name="T7" fmla="*/ 6 h 6"/>
                <a:gd name="T8" fmla="*/ 0 w 295"/>
                <a:gd name="T9" fmla="*/ 6 h 6"/>
                <a:gd name="T10" fmla="*/ 0 w 295"/>
                <a:gd name="T11" fmla="*/ 6 h 6"/>
                <a:gd name="T12" fmla="*/ 294 w 295"/>
                <a:gd name="T13" fmla="*/ 0 h 6"/>
                <a:gd name="T14" fmla="*/ 294 w 295"/>
                <a:gd name="T15" fmla="*/ 0 h 6"/>
                <a:gd name="T16" fmla="*/ 295 w 295"/>
                <a:gd name="T17" fmla="*/ 0 h 6"/>
                <a:gd name="T18" fmla="*/ 294 w 295"/>
                <a:gd name="T19" fmla="*/ 0 h 6"/>
                <a:gd name="T20" fmla="*/ 294 w 295"/>
                <a:gd name="T21" fmla="*/ 0 h 6"/>
                <a:gd name="T22" fmla="*/ 294 w 295"/>
                <a:gd name="T23" fmla="*/ 0 h 6"/>
                <a:gd name="T24" fmla="*/ 295 w 295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5" h="6">
                  <a:moveTo>
                    <a:pt x="294" y="0"/>
                  </a:moveTo>
                  <a:cubicBezTo>
                    <a:pt x="294" y="0"/>
                    <a:pt x="294" y="0"/>
                    <a:pt x="294" y="0"/>
                  </a:cubicBezTo>
                  <a:cubicBezTo>
                    <a:pt x="293" y="0"/>
                    <a:pt x="292" y="0"/>
                    <a:pt x="292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94" y="0"/>
                    <a:pt x="294" y="0"/>
                  </a:cubicBezTo>
                  <a:moveTo>
                    <a:pt x="295" y="0"/>
                  </a:moveTo>
                  <a:cubicBezTo>
                    <a:pt x="295" y="0"/>
                    <a:pt x="294" y="0"/>
                    <a:pt x="29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95" y="0"/>
                    <a:pt x="29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45843683-523A-4305-BC4F-C600792280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3308" y="1339588"/>
              <a:ext cx="39688" cy="1196975"/>
            </a:xfrm>
            <a:custGeom>
              <a:avLst/>
              <a:gdLst>
                <a:gd name="T0" fmla="*/ 0 w 12"/>
                <a:gd name="T1" fmla="*/ 0 h 360"/>
                <a:gd name="T2" fmla="*/ 0 w 12"/>
                <a:gd name="T3" fmla="*/ 0 h 360"/>
                <a:gd name="T4" fmla="*/ 0 w 12"/>
                <a:gd name="T5" fmla="*/ 0 h 360"/>
                <a:gd name="T6" fmla="*/ 0 w 12"/>
                <a:gd name="T7" fmla="*/ 0 h 360"/>
                <a:gd name="T8" fmla="*/ 0 w 12"/>
                <a:gd name="T9" fmla="*/ 0 h 360"/>
                <a:gd name="T10" fmla="*/ 5 w 12"/>
                <a:gd name="T11" fmla="*/ 0 h 360"/>
                <a:gd name="T12" fmla="*/ 5 w 12"/>
                <a:gd name="T13" fmla="*/ 0 h 360"/>
                <a:gd name="T14" fmla="*/ 1 w 12"/>
                <a:gd name="T15" fmla="*/ 0 h 360"/>
                <a:gd name="T16" fmla="*/ 0 w 12"/>
                <a:gd name="T17" fmla="*/ 0 h 360"/>
                <a:gd name="T18" fmla="*/ 0 w 12"/>
                <a:gd name="T19" fmla="*/ 0 h 360"/>
                <a:gd name="T20" fmla="*/ 5 w 12"/>
                <a:gd name="T21" fmla="*/ 0 h 360"/>
                <a:gd name="T22" fmla="*/ 12 w 12"/>
                <a:gd name="T23" fmla="*/ 360 h 360"/>
                <a:gd name="T24" fmla="*/ 12 w 12"/>
                <a:gd name="T25" fmla="*/ 360 h 360"/>
                <a:gd name="T26" fmla="*/ 9 w 12"/>
                <a:gd name="T27" fmla="*/ 235 h 360"/>
                <a:gd name="T28" fmla="*/ 5 w 12"/>
                <a:gd name="T2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6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2" y="360"/>
                    <a:pt x="12" y="360"/>
                    <a:pt x="12" y="360"/>
                  </a:cubicBezTo>
                  <a:cubicBezTo>
                    <a:pt x="12" y="360"/>
                    <a:pt x="12" y="360"/>
                    <a:pt x="12" y="360"/>
                  </a:cubicBezTo>
                  <a:cubicBezTo>
                    <a:pt x="9" y="235"/>
                    <a:pt x="9" y="235"/>
                    <a:pt x="9" y="23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2F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D7B72A89-9E1D-433E-B58D-B9B73E383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70" y="2174613"/>
              <a:ext cx="233363" cy="406400"/>
            </a:xfrm>
            <a:custGeom>
              <a:avLst/>
              <a:gdLst>
                <a:gd name="T0" fmla="*/ 70 w 70"/>
                <a:gd name="T1" fmla="*/ 0 h 122"/>
                <a:gd name="T2" fmla="*/ 52 w 70"/>
                <a:gd name="T3" fmla="*/ 0 h 122"/>
                <a:gd name="T4" fmla="*/ 0 w 70"/>
                <a:gd name="T5" fmla="*/ 53 h 122"/>
                <a:gd name="T6" fmla="*/ 0 w 70"/>
                <a:gd name="T7" fmla="*/ 54 h 122"/>
                <a:gd name="T8" fmla="*/ 2 w 70"/>
                <a:gd name="T9" fmla="*/ 122 h 122"/>
                <a:gd name="T10" fmla="*/ 70 w 70"/>
                <a:gd name="T11" fmla="*/ 120 h 122"/>
                <a:gd name="T12" fmla="*/ 68 w 70"/>
                <a:gd name="T13" fmla="*/ 37 h 122"/>
                <a:gd name="T14" fmla="*/ 70 w 70"/>
                <a:gd name="T1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22">
                  <a:moveTo>
                    <a:pt x="70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3" y="1"/>
                    <a:pt x="0" y="24"/>
                    <a:pt x="0" y="53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24"/>
                    <a:pt x="68" y="12"/>
                    <a:pt x="70" y="0"/>
                  </a:cubicBezTo>
                </a:path>
              </a:pathLst>
            </a:custGeom>
            <a:solidFill>
              <a:srgbClr val="3F6184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A2DCAEBD-2F7E-4B17-9EBD-3B5606AEA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83" y="1339588"/>
              <a:ext cx="1916113" cy="1233488"/>
            </a:xfrm>
            <a:custGeom>
              <a:avLst/>
              <a:gdLst>
                <a:gd name="T0" fmla="*/ 569 w 576"/>
                <a:gd name="T1" fmla="*/ 0 h 371"/>
                <a:gd name="T2" fmla="*/ 564 w 576"/>
                <a:gd name="T3" fmla="*/ 0 h 371"/>
                <a:gd name="T4" fmla="*/ 270 w 576"/>
                <a:gd name="T5" fmla="*/ 6 h 371"/>
                <a:gd name="T6" fmla="*/ 270 w 576"/>
                <a:gd name="T7" fmla="*/ 6 h 371"/>
                <a:gd name="T8" fmla="*/ 2 w 576"/>
                <a:gd name="T9" fmla="*/ 247 h 371"/>
                <a:gd name="T10" fmla="*/ 2 w 576"/>
                <a:gd name="T11" fmla="*/ 251 h 371"/>
                <a:gd name="T12" fmla="*/ 2 w 576"/>
                <a:gd name="T13" fmla="*/ 251 h 371"/>
                <a:gd name="T14" fmla="*/ 0 w 576"/>
                <a:gd name="T15" fmla="*/ 288 h 371"/>
                <a:gd name="T16" fmla="*/ 2 w 576"/>
                <a:gd name="T17" fmla="*/ 371 h 371"/>
                <a:gd name="T18" fmla="*/ 576 w 576"/>
                <a:gd name="T19" fmla="*/ 360 h 371"/>
                <a:gd name="T20" fmla="*/ 569 w 576"/>
                <a:gd name="T21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71">
                  <a:moveTo>
                    <a:pt x="569" y="0"/>
                  </a:moveTo>
                  <a:cubicBezTo>
                    <a:pt x="564" y="0"/>
                    <a:pt x="564" y="0"/>
                    <a:pt x="564" y="0"/>
                  </a:cubicBezTo>
                  <a:cubicBezTo>
                    <a:pt x="270" y="6"/>
                    <a:pt x="270" y="6"/>
                    <a:pt x="270" y="6"/>
                  </a:cubicBezTo>
                  <a:cubicBezTo>
                    <a:pt x="270" y="6"/>
                    <a:pt x="270" y="6"/>
                    <a:pt x="270" y="6"/>
                  </a:cubicBezTo>
                  <a:cubicBezTo>
                    <a:pt x="132" y="9"/>
                    <a:pt x="19" y="113"/>
                    <a:pt x="2" y="247"/>
                  </a:cubicBezTo>
                  <a:cubicBezTo>
                    <a:pt x="2" y="248"/>
                    <a:pt x="2" y="249"/>
                    <a:pt x="2" y="251"/>
                  </a:cubicBezTo>
                  <a:cubicBezTo>
                    <a:pt x="2" y="251"/>
                    <a:pt x="2" y="251"/>
                    <a:pt x="2" y="251"/>
                  </a:cubicBezTo>
                  <a:cubicBezTo>
                    <a:pt x="0" y="263"/>
                    <a:pt x="0" y="275"/>
                    <a:pt x="0" y="288"/>
                  </a:cubicBezTo>
                  <a:cubicBezTo>
                    <a:pt x="2" y="371"/>
                    <a:pt x="2" y="371"/>
                    <a:pt x="2" y="371"/>
                  </a:cubicBezTo>
                  <a:cubicBezTo>
                    <a:pt x="576" y="360"/>
                    <a:pt x="576" y="360"/>
                    <a:pt x="576" y="360"/>
                  </a:cubicBezTo>
                  <a:cubicBezTo>
                    <a:pt x="569" y="0"/>
                    <a:pt x="569" y="0"/>
                    <a:pt x="569" y="0"/>
                  </a:cubicBezTo>
                </a:path>
              </a:pathLst>
            </a:custGeom>
            <a:solidFill>
              <a:srgbClr val="3F6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258E5A76-CBFA-4B25-9F75-3A5B62E876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9196" y="304538"/>
              <a:ext cx="2362200" cy="1035050"/>
            </a:xfrm>
            <a:custGeom>
              <a:avLst/>
              <a:gdLst>
                <a:gd name="T0" fmla="*/ 60 w 710"/>
                <a:gd name="T1" fmla="*/ 310 h 311"/>
                <a:gd name="T2" fmla="*/ 0 w 710"/>
                <a:gd name="T3" fmla="*/ 311 h 311"/>
                <a:gd name="T4" fmla="*/ 60 w 710"/>
                <a:gd name="T5" fmla="*/ 310 h 311"/>
                <a:gd name="T6" fmla="*/ 710 w 710"/>
                <a:gd name="T7" fmla="*/ 1 h 311"/>
                <a:gd name="T8" fmla="*/ 710 w 710"/>
                <a:gd name="T9" fmla="*/ 1 h 311"/>
                <a:gd name="T10" fmla="*/ 710 w 710"/>
                <a:gd name="T11" fmla="*/ 1 h 311"/>
                <a:gd name="T12" fmla="*/ 710 w 710"/>
                <a:gd name="T13" fmla="*/ 1 h 311"/>
                <a:gd name="T14" fmla="*/ 710 w 710"/>
                <a:gd name="T15" fmla="*/ 1 h 311"/>
                <a:gd name="T16" fmla="*/ 710 w 710"/>
                <a:gd name="T17" fmla="*/ 1 h 311"/>
                <a:gd name="T18" fmla="*/ 710 w 710"/>
                <a:gd name="T19" fmla="*/ 1 h 311"/>
                <a:gd name="T20" fmla="*/ 710 w 710"/>
                <a:gd name="T21" fmla="*/ 1 h 311"/>
                <a:gd name="T22" fmla="*/ 710 w 710"/>
                <a:gd name="T23" fmla="*/ 1 h 311"/>
                <a:gd name="T24" fmla="*/ 710 w 710"/>
                <a:gd name="T25" fmla="*/ 1 h 311"/>
                <a:gd name="T26" fmla="*/ 710 w 710"/>
                <a:gd name="T27" fmla="*/ 1 h 311"/>
                <a:gd name="T28" fmla="*/ 710 w 710"/>
                <a:gd name="T29" fmla="*/ 1 h 311"/>
                <a:gd name="T30" fmla="*/ 710 w 710"/>
                <a:gd name="T31" fmla="*/ 1 h 311"/>
                <a:gd name="T32" fmla="*/ 710 w 710"/>
                <a:gd name="T33" fmla="*/ 1 h 311"/>
                <a:gd name="T34" fmla="*/ 710 w 710"/>
                <a:gd name="T35" fmla="*/ 1 h 311"/>
                <a:gd name="T36" fmla="*/ 710 w 710"/>
                <a:gd name="T37" fmla="*/ 1 h 311"/>
                <a:gd name="T38" fmla="*/ 710 w 710"/>
                <a:gd name="T39" fmla="*/ 1 h 311"/>
                <a:gd name="T40" fmla="*/ 710 w 710"/>
                <a:gd name="T41" fmla="*/ 1 h 311"/>
                <a:gd name="T42" fmla="*/ 710 w 710"/>
                <a:gd name="T43" fmla="*/ 1 h 311"/>
                <a:gd name="T44" fmla="*/ 710 w 710"/>
                <a:gd name="T45" fmla="*/ 0 h 311"/>
                <a:gd name="T46" fmla="*/ 710 w 710"/>
                <a:gd name="T47" fmla="*/ 0 h 311"/>
                <a:gd name="T48" fmla="*/ 710 w 710"/>
                <a:gd name="T49" fmla="*/ 0 h 311"/>
                <a:gd name="T50" fmla="*/ 710 w 710"/>
                <a:gd name="T51" fmla="*/ 0 h 311"/>
                <a:gd name="T52" fmla="*/ 710 w 710"/>
                <a:gd name="T53" fmla="*/ 0 h 311"/>
                <a:gd name="T54" fmla="*/ 710 w 710"/>
                <a:gd name="T55" fmla="*/ 0 h 311"/>
                <a:gd name="T56" fmla="*/ 710 w 710"/>
                <a:gd name="T57" fmla="*/ 0 h 311"/>
                <a:gd name="T58" fmla="*/ 710 w 710"/>
                <a:gd name="T59" fmla="*/ 0 h 311"/>
                <a:gd name="T60" fmla="*/ 710 w 710"/>
                <a:gd name="T61" fmla="*/ 0 h 311"/>
                <a:gd name="T62" fmla="*/ 710 w 710"/>
                <a:gd name="T63" fmla="*/ 0 h 311"/>
                <a:gd name="T64" fmla="*/ 710 w 710"/>
                <a:gd name="T65" fmla="*/ 0 h 311"/>
                <a:gd name="T66" fmla="*/ 710 w 710"/>
                <a:gd name="T67" fmla="*/ 0 h 311"/>
                <a:gd name="T68" fmla="*/ 710 w 710"/>
                <a:gd name="T69" fmla="*/ 0 h 311"/>
                <a:gd name="T70" fmla="*/ 710 w 710"/>
                <a:gd name="T71" fmla="*/ 0 h 311"/>
                <a:gd name="T72" fmla="*/ 710 w 710"/>
                <a:gd name="T73" fmla="*/ 0 h 311"/>
                <a:gd name="T74" fmla="*/ 710 w 710"/>
                <a:gd name="T75" fmla="*/ 0 h 311"/>
                <a:gd name="T76" fmla="*/ 710 w 710"/>
                <a:gd name="T77" fmla="*/ 0 h 311"/>
                <a:gd name="T78" fmla="*/ 710 w 710"/>
                <a:gd name="T79" fmla="*/ 0 h 311"/>
                <a:gd name="T80" fmla="*/ 710 w 710"/>
                <a:gd name="T81" fmla="*/ 0 h 311"/>
                <a:gd name="T82" fmla="*/ 710 w 710"/>
                <a:gd name="T83" fmla="*/ 0 h 311"/>
                <a:gd name="T84" fmla="*/ 710 w 710"/>
                <a:gd name="T85" fmla="*/ 0 h 311"/>
                <a:gd name="T86" fmla="*/ 710 w 710"/>
                <a:gd name="T87" fmla="*/ 0 h 311"/>
                <a:gd name="T88" fmla="*/ 710 w 710"/>
                <a:gd name="T89" fmla="*/ 0 h 311"/>
                <a:gd name="T90" fmla="*/ 710 w 710"/>
                <a:gd name="T9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0" h="311">
                  <a:moveTo>
                    <a:pt x="60" y="310"/>
                  </a:moveTo>
                  <a:cubicBezTo>
                    <a:pt x="30" y="310"/>
                    <a:pt x="11" y="311"/>
                    <a:pt x="0" y="311"/>
                  </a:cubicBezTo>
                  <a:cubicBezTo>
                    <a:pt x="11" y="311"/>
                    <a:pt x="30" y="310"/>
                    <a:pt x="60" y="310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1"/>
                  </a:moveTo>
                  <a:cubicBezTo>
                    <a:pt x="710" y="1"/>
                    <a:pt x="710" y="1"/>
                    <a:pt x="710" y="1"/>
                  </a:cubicBezTo>
                  <a:cubicBezTo>
                    <a:pt x="710" y="1"/>
                    <a:pt x="710" y="1"/>
                    <a:pt x="710" y="1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10" y="0"/>
                    <a:pt x="710" y="0"/>
                    <a:pt x="7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CEF41D2E-F01D-4586-A04B-8C1A3EE97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746" y="304538"/>
              <a:ext cx="2406650" cy="2232025"/>
            </a:xfrm>
            <a:custGeom>
              <a:avLst/>
              <a:gdLst>
                <a:gd name="T0" fmla="*/ 723 w 723"/>
                <a:gd name="T1" fmla="*/ 0 h 671"/>
                <a:gd name="T2" fmla="*/ 115 w 723"/>
                <a:gd name="T3" fmla="*/ 309 h 671"/>
                <a:gd name="T4" fmla="*/ 115 w 723"/>
                <a:gd name="T5" fmla="*/ 309 h 671"/>
                <a:gd name="T6" fmla="*/ 73 w 723"/>
                <a:gd name="T7" fmla="*/ 310 h 671"/>
                <a:gd name="T8" fmla="*/ 13 w 723"/>
                <a:gd name="T9" fmla="*/ 311 h 671"/>
                <a:gd name="T10" fmla="*/ 0 w 723"/>
                <a:gd name="T11" fmla="*/ 311 h 671"/>
                <a:gd name="T12" fmla="*/ 4 w 723"/>
                <a:gd name="T13" fmla="*/ 546 h 671"/>
                <a:gd name="T14" fmla="*/ 7 w 723"/>
                <a:gd name="T15" fmla="*/ 671 h 671"/>
                <a:gd name="T16" fmla="*/ 666 w 723"/>
                <a:gd name="T17" fmla="*/ 658 h 671"/>
                <a:gd name="T18" fmla="*/ 666 w 723"/>
                <a:gd name="T19" fmla="*/ 657 h 671"/>
                <a:gd name="T20" fmla="*/ 723 w 723"/>
                <a:gd name="T21" fmla="*/ 1 h 671"/>
                <a:gd name="T22" fmla="*/ 723 w 723"/>
                <a:gd name="T23" fmla="*/ 1 h 671"/>
                <a:gd name="T24" fmla="*/ 723 w 723"/>
                <a:gd name="T25" fmla="*/ 1 h 671"/>
                <a:gd name="T26" fmla="*/ 723 w 723"/>
                <a:gd name="T27" fmla="*/ 1 h 671"/>
                <a:gd name="T28" fmla="*/ 723 w 723"/>
                <a:gd name="T29" fmla="*/ 1 h 671"/>
                <a:gd name="T30" fmla="*/ 723 w 723"/>
                <a:gd name="T31" fmla="*/ 1 h 671"/>
                <a:gd name="T32" fmla="*/ 723 w 723"/>
                <a:gd name="T33" fmla="*/ 1 h 671"/>
                <a:gd name="T34" fmla="*/ 723 w 723"/>
                <a:gd name="T35" fmla="*/ 1 h 671"/>
                <a:gd name="T36" fmla="*/ 723 w 723"/>
                <a:gd name="T37" fmla="*/ 1 h 671"/>
                <a:gd name="T38" fmla="*/ 723 w 723"/>
                <a:gd name="T39" fmla="*/ 1 h 671"/>
                <a:gd name="T40" fmla="*/ 723 w 723"/>
                <a:gd name="T41" fmla="*/ 1 h 671"/>
                <a:gd name="T42" fmla="*/ 723 w 723"/>
                <a:gd name="T43" fmla="*/ 1 h 671"/>
                <a:gd name="T44" fmla="*/ 723 w 723"/>
                <a:gd name="T45" fmla="*/ 0 h 671"/>
                <a:gd name="T46" fmla="*/ 723 w 723"/>
                <a:gd name="T47" fmla="*/ 0 h 671"/>
                <a:gd name="T48" fmla="*/ 723 w 723"/>
                <a:gd name="T49" fmla="*/ 0 h 671"/>
                <a:gd name="T50" fmla="*/ 723 w 723"/>
                <a:gd name="T51" fmla="*/ 0 h 671"/>
                <a:gd name="T52" fmla="*/ 723 w 723"/>
                <a:gd name="T53" fmla="*/ 0 h 671"/>
                <a:gd name="T54" fmla="*/ 723 w 723"/>
                <a:gd name="T55" fmla="*/ 0 h 671"/>
                <a:gd name="T56" fmla="*/ 723 w 723"/>
                <a:gd name="T57" fmla="*/ 0 h 671"/>
                <a:gd name="T58" fmla="*/ 723 w 723"/>
                <a:gd name="T59" fmla="*/ 0 h 671"/>
                <a:gd name="T60" fmla="*/ 723 w 723"/>
                <a:gd name="T61" fmla="*/ 0 h 671"/>
                <a:gd name="T62" fmla="*/ 723 w 723"/>
                <a:gd name="T63" fmla="*/ 0 h 671"/>
                <a:gd name="T64" fmla="*/ 723 w 723"/>
                <a:gd name="T65" fmla="*/ 0 h 671"/>
                <a:gd name="T66" fmla="*/ 723 w 723"/>
                <a:gd name="T67" fmla="*/ 0 h 671"/>
                <a:gd name="T68" fmla="*/ 723 w 723"/>
                <a:gd name="T69" fmla="*/ 0 h 671"/>
                <a:gd name="T70" fmla="*/ 723 w 723"/>
                <a:gd name="T71" fmla="*/ 0 h 671"/>
                <a:gd name="T72" fmla="*/ 723 w 723"/>
                <a:gd name="T73" fmla="*/ 0 h 671"/>
                <a:gd name="T74" fmla="*/ 723 w 723"/>
                <a:gd name="T75" fmla="*/ 0 h 671"/>
                <a:gd name="T76" fmla="*/ 723 w 723"/>
                <a:gd name="T77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3" h="671">
                  <a:moveTo>
                    <a:pt x="723" y="0"/>
                  </a:moveTo>
                  <a:cubicBezTo>
                    <a:pt x="723" y="0"/>
                    <a:pt x="385" y="303"/>
                    <a:pt x="115" y="309"/>
                  </a:cubicBezTo>
                  <a:cubicBezTo>
                    <a:pt x="115" y="309"/>
                    <a:pt x="115" y="309"/>
                    <a:pt x="115" y="309"/>
                  </a:cubicBezTo>
                  <a:cubicBezTo>
                    <a:pt x="99" y="309"/>
                    <a:pt x="85" y="309"/>
                    <a:pt x="73" y="310"/>
                  </a:cubicBezTo>
                  <a:cubicBezTo>
                    <a:pt x="43" y="310"/>
                    <a:pt x="24" y="311"/>
                    <a:pt x="13" y="311"/>
                  </a:cubicBezTo>
                  <a:cubicBezTo>
                    <a:pt x="7" y="311"/>
                    <a:pt x="3" y="311"/>
                    <a:pt x="0" y="311"/>
                  </a:cubicBezTo>
                  <a:cubicBezTo>
                    <a:pt x="4" y="546"/>
                    <a:pt x="4" y="546"/>
                    <a:pt x="4" y="546"/>
                  </a:cubicBezTo>
                  <a:cubicBezTo>
                    <a:pt x="7" y="671"/>
                    <a:pt x="7" y="671"/>
                    <a:pt x="7" y="671"/>
                  </a:cubicBezTo>
                  <a:cubicBezTo>
                    <a:pt x="666" y="658"/>
                    <a:pt x="666" y="658"/>
                    <a:pt x="666" y="658"/>
                  </a:cubicBezTo>
                  <a:cubicBezTo>
                    <a:pt x="666" y="657"/>
                    <a:pt x="666" y="657"/>
                    <a:pt x="666" y="657"/>
                  </a:cubicBezTo>
                  <a:cubicBezTo>
                    <a:pt x="659" y="315"/>
                    <a:pt x="684" y="34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1"/>
                  </a:cubicBezTo>
                  <a:cubicBezTo>
                    <a:pt x="723" y="1"/>
                    <a:pt x="723" y="1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23" y="0"/>
                    <a:pt x="723" y="0"/>
                    <a:pt x="723" y="0"/>
                  </a:cubicBezTo>
                </a:path>
              </a:pathLst>
            </a:custGeom>
            <a:solidFill>
              <a:sysClr val="window" lastClr="FFFFFF">
                <a:lumMod val="9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F13C145B-F329-418C-AEF1-05553C65F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671" y="298188"/>
              <a:ext cx="565150" cy="4373563"/>
            </a:xfrm>
            <a:custGeom>
              <a:avLst/>
              <a:gdLst>
                <a:gd name="T0" fmla="*/ 75 w 170"/>
                <a:gd name="T1" fmla="*/ 181 h 1315"/>
                <a:gd name="T2" fmla="*/ 83 w 170"/>
                <a:gd name="T3" fmla="*/ 238 h 1315"/>
                <a:gd name="T4" fmla="*/ 109 w 170"/>
                <a:gd name="T5" fmla="*/ 657 h 1315"/>
                <a:gd name="T6" fmla="*/ 99 w 170"/>
                <a:gd name="T7" fmla="*/ 1075 h 1315"/>
                <a:gd name="T8" fmla="*/ 94 w 170"/>
                <a:gd name="T9" fmla="*/ 1133 h 1315"/>
                <a:gd name="T10" fmla="*/ 87 w 170"/>
                <a:gd name="T11" fmla="*/ 1076 h 1315"/>
                <a:gd name="T12" fmla="*/ 60 w 170"/>
                <a:gd name="T13" fmla="*/ 658 h 1315"/>
                <a:gd name="T14" fmla="*/ 70 w 170"/>
                <a:gd name="T15" fmla="*/ 239 h 1315"/>
                <a:gd name="T16" fmla="*/ 75 w 170"/>
                <a:gd name="T17" fmla="*/ 181 h 1315"/>
                <a:gd name="T18" fmla="*/ 78 w 170"/>
                <a:gd name="T19" fmla="*/ 2 h 1315"/>
                <a:gd name="T20" fmla="*/ 71 w 170"/>
                <a:gd name="T21" fmla="*/ 0 h 1315"/>
                <a:gd name="T22" fmla="*/ 7 w 170"/>
                <a:gd name="T23" fmla="*/ 659 h 1315"/>
                <a:gd name="T24" fmla="*/ 91 w 170"/>
                <a:gd name="T25" fmla="*/ 1312 h 1315"/>
                <a:gd name="T26" fmla="*/ 98 w 170"/>
                <a:gd name="T27" fmla="*/ 1314 h 1315"/>
                <a:gd name="T28" fmla="*/ 162 w 170"/>
                <a:gd name="T29" fmla="*/ 655 h 1315"/>
                <a:gd name="T30" fmla="*/ 78 w 170"/>
                <a:gd name="T31" fmla="*/ 2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315">
                  <a:moveTo>
                    <a:pt x="75" y="181"/>
                  </a:moveTo>
                  <a:cubicBezTo>
                    <a:pt x="78" y="198"/>
                    <a:pt x="80" y="217"/>
                    <a:pt x="83" y="238"/>
                  </a:cubicBezTo>
                  <a:cubicBezTo>
                    <a:pt x="97" y="355"/>
                    <a:pt x="106" y="503"/>
                    <a:pt x="109" y="657"/>
                  </a:cubicBezTo>
                  <a:cubicBezTo>
                    <a:pt x="112" y="810"/>
                    <a:pt x="109" y="959"/>
                    <a:pt x="99" y="1075"/>
                  </a:cubicBezTo>
                  <a:cubicBezTo>
                    <a:pt x="98" y="1097"/>
                    <a:pt x="96" y="1116"/>
                    <a:pt x="94" y="1133"/>
                  </a:cubicBezTo>
                  <a:cubicBezTo>
                    <a:pt x="92" y="1116"/>
                    <a:pt x="89" y="1097"/>
                    <a:pt x="87" y="1076"/>
                  </a:cubicBezTo>
                  <a:cubicBezTo>
                    <a:pt x="73" y="959"/>
                    <a:pt x="63" y="811"/>
                    <a:pt x="60" y="658"/>
                  </a:cubicBezTo>
                  <a:cubicBezTo>
                    <a:pt x="57" y="504"/>
                    <a:pt x="60" y="355"/>
                    <a:pt x="70" y="239"/>
                  </a:cubicBezTo>
                  <a:cubicBezTo>
                    <a:pt x="71" y="217"/>
                    <a:pt x="73" y="198"/>
                    <a:pt x="75" y="181"/>
                  </a:cubicBezTo>
                  <a:moveTo>
                    <a:pt x="78" y="2"/>
                  </a:moveTo>
                  <a:cubicBezTo>
                    <a:pt x="76" y="0"/>
                    <a:pt x="73" y="0"/>
                    <a:pt x="71" y="0"/>
                  </a:cubicBezTo>
                  <a:cubicBezTo>
                    <a:pt x="28" y="0"/>
                    <a:pt x="0" y="295"/>
                    <a:pt x="7" y="659"/>
                  </a:cubicBezTo>
                  <a:cubicBezTo>
                    <a:pt x="14" y="1004"/>
                    <a:pt x="51" y="1286"/>
                    <a:pt x="91" y="1312"/>
                  </a:cubicBezTo>
                  <a:cubicBezTo>
                    <a:pt x="94" y="1314"/>
                    <a:pt x="96" y="1315"/>
                    <a:pt x="98" y="1314"/>
                  </a:cubicBezTo>
                  <a:cubicBezTo>
                    <a:pt x="141" y="1314"/>
                    <a:pt x="170" y="1019"/>
                    <a:pt x="162" y="655"/>
                  </a:cubicBezTo>
                  <a:cubicBezTo>
                    <a:pt x="155" y="310"/>
                    <a:pt x="118" y="28"/>
                    <a:pt x="78" y="2"/>
                  </a:cubicBezTo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69C2C938-BA86-4490-B0F2-C58889591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0279" y="1896787"/>
              <a:ext cx="385763" cy="1077913"/>
            </a:xfrm>
            <a:custGeom>
              <a:avLst/>
              <a:gdLst>
                <a:gd name="T0" fmla="*/ 115 w 116"/>
                <a:gd name="T1" fmla="*/ 160 h 324"/>
                <a:gd name="T2" fmla="*/ 0 w 116"/>
                <a:gd name="T3" fmla="*/ 0 h 324"/>
                <a:gd name="T4" fmla="*/ 6 w 116"/>
                <a:gd name="T5" fmla="*/ 324 h 324"/>
                <a:gd name="T6" fmla="*/ 115 w 116"/>
                <a:gd name="T7" fmla="*/ 16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324">
                  <a:moveTo>
                    <a:pt x="115" y="160"/>
                  </a:moveTo>
                  <a:cubicBezTo>
                    <a:pt x="113" y="86"/>
                    <a:pt x="66" y="24"/>
                    <a:pt x="0" y="0"/>
                  </a:cubicBezTo>
                  <a:cubicBezTo>
                    <a:pt x="7" y="109"/>
                    <a:pt x="9" y="216"/>
                    <a:pt x="6" y="324"/>
                  </a:cubicBezTo>
                  <a:cubicBezTo>
                    <a:pt x="71" y="298"/>
                    <a:pt x="116" y="234"/>
                    <a:pt x="115" y="160"/>
                  </a:cubicBezTo>
                </a:path>
              </a:pathLst>
            </a:custGeom>
            <a:solidFill>
              <a:srgbClr val="323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98A234F8-5F05-4601-AC96-45A2E5AC9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521" y="1880926"/>
              <a:ext cx="146050" cy="606425"/>
            </a:xfrm>
            <a:custGeom>
              <a:avLst/>
              <a:gdLst>
                <a:gd name="T0" fmla="*/ 0 w 44"/>
                <a:gd name="T1" fmla="*/ 0 h 182"/>
                <a:gd name="T2" fmla="*/ 1 w 44"/>
                <a:gd name="T3" fmla="*/ 182 h 182"/>
                <a:gd name="T4" fmla="*/ 1 w 44"/>
                <a:gd name="T5" fmla="*/ 182 h 182"/>
                <a:gd name="T6" fmla="*/ 29 w 44"/>
                <a:gd name="T7" fmla="*/ 182 h 182"/>
                <a:gd name="T8" fmla="*/ 22 w 44"/>
                <a:gd name="T9" fmla="*/ 6 h 182"/>
                <a:gd name="T10" fmla="*/ 44 w 44"/>
                <a:gd name="T11" fmla="*/ 16 h 182"/>
                <a:gd name="T12" fmla="*/ 44 w 44"/>
                <a:gd name="T13" fmla="*/ 16 h 182"/>
                <a:gd name="T14" fmla="*/ 0 w 44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82">
                  <a:moveTo>
                    <a:pt x="0" y="0"/>
                  </a:moveTo>
                  <a:cubicBezTo>
                    <a:pt x="0" y="59"/>
                    <a:pt x="0" y="120"/>
                    <a:pt x="1" y="182"/>
                  </a:cubicBezTo>
                  <a:cubicBezTo>
                    <a:pt x="1" y="182"/>
                    <a:pt x="1" y="182"/>
                    <a:pt x="1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8" y="124"/>
                    <a:pt x="26" y="65"/>
                    <a:pt x="22" y="6"/>
                  </a:cubicBezTo>
                  <a:cubicBezTo>
                    <a:pt x="30" y="9"/>
                    <a:pt x="37" y="12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1" y="9"/>
                    <a:pt x="16" y="3"/>
                    <a:pt x="0" y="0"/>
                  </a:cubicBezTo>
                </a:path>
              </a:pathLst>
            </a:custGeom>
            <a:solidFill>
              <a:srgbClr val="323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930E133B-9D7B-415A-82D8-5BC4DE9B5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846" y="2320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CCA2C1A5-2294-4A15-84DA-9104DB2B8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846" y="232066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45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:a16="http://schemas.microsoft.com/office/drawing/2014/main" id="{F90D1559-69C6-4D52-B70F-6A405409B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5346" y="1868226"/>
              <a:ext cx="403225" cy="622300"/>
            </a:xfrm>
            <a:custGeom>
              <a:avLst/>
              <a:gdLst>
                <a:gd name="T0" fmla="*/ 121 w 121"/>
                <a:gd name="T1" fmla="*/ 46 h 187"/>
                <a:gd name="T2" fmla="*/ 121 w 121"/>
                <a:gd name="T3" fmla="*/ 47 h 187"/>
                <a:gd name="T4" fmla="*/ 121 w 121"/>
                <a:gd name="T5" fmla="*/ 47 h 187"/>
                <a:gd name="T6" fmla="*/ 121 w 121"/>
                <a:gd name="T7" fmla="*/ 46 h 187"/>
                <a:gd name="T8" fmla="*/ 83 w 121"/>
                <a:gd name="T9" fmla="*/ 20 h 187"/>
                <a:gd name="T10" fmla="*/ 83 w 121"/>
                <a:gd name="T11" fmla="*/ 20 h 187"/>
                <a:gd name="T12" fmla="*/ 91 w 121"/>
                <a:gd name="T13" fmla="*/ 24 h 187"/>
                <a:gd name="T14" fmla="*/ 91 w 121"/>
                <a:gd name="T15" fmla="*/ 24 h 187"/>
                <a:gd name="T16" fmla="*/ 83 w 121"/>
                <a:gd name="T17" fmla="*/ 20 h 187"/>
                <a:gd name="T18" fmla="*/ 9 w 121"/>
                <a:gd name="T19" fmla="*/ 0 h 187"/>
                <a:gd name="T20" fmla="*/ 0 w 121"/>
                <a:gd name="T21" fmla="*/ 187 h 187"/>
                <a:gd name="T22" fmla="*/ 40 w 121"/>
                <a:gd name="T23" fmla="*/ 186 h 187"/>
                <a:gd name="T24" fmla="*/ 40 w 121"/>
                <a:gd name="T25" fmla="*/ 186 h 187"/>
                <a:gd name="T26" fmla="*/ 39 w 121"/>
                <a:gd name="T27" fmla="*/ 4 h 187"/>
                <a:gd name="T28" fmla="*/ 9 w 121"/>
                <a:gd name="T2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187">
                  <a:moveTo>
                    <a:pt x="121" y="46"/>
                  </a:move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6"/>
                  </a:cubicBezTo>
                  <a:moveTo>
                    <a:pt x="83" y="20"/>
                  </a:moveTo>
                  <a:cubicBezTo>
                    <a:pt x="83" y="20"/>
                    <a:pt x="83" y="20"/>
                    <a:pt x="83" y="20"/>
                  </a:cubicBezTo>
                  <a:cubicBezTo>
                    <a:pt x="86" y="21"/>
                    <a:pt x="88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8" y="23"/>
                    <a:pt x="86" y="21"/>
                    <a:pt x="83" y="20"/>
                  </a:cubicBezTo>
                  <a:moveTo>
                    <a:pt x="9" y="0"/>
                  </a:moveTo>
                  <a:cubicBezTo>
                    <a:pt x="3" y="62"/>
                    <a:pt x="0" y="125"/>
                    <a:pt x="0" y="187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39" y="124"/>
                    <a:pt x="39" y="63"/>
                    <a:pt x="39" y="4"/>
                  </a:cubicBezTo>
                  <a:cubicBezTo>
                    <a:pt x="29" y="2"/>
                    <a:pt x="19" y="0"/>
                    <a:pt x="9" y="0"/>
                  </a:cubicBezTo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A727571C-48B1-451C-B3C7-4C09BEAA7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546" y="1901563"/>
              <a:ext cx="382588" cy="585788"/>
            </a:xfrm>
            <a:custGeom>
              <a:avLst/>
              <a:gdLst>
                <a:gd name="T0" fmla="*/ 0 w 115"/>
                <a:gd name="T1" fmla="*/ 0 h 176"/>
                <a:gd name="T2" fmla="*/ 7 w 115"/>
                <a:gd name="T3" fmla="*/ 176 h 176"/>
                <a:gd name="T4" fmla="*/ 115 w 115"/>
                <a:gd name="T5" fmla="*/ 174 h 176"/>
                <a:gd name="T6" fmla="*/ 115 w 115"/>
                <a:gd name="T7" fmla="*/ 170 h 176"/>
                <a:gd name="T8" fmla="*/ 115 w 115"/>
                <a:gd name="T9" fmla="*/ 168 h 176"/>
                <a:gd name="T10" fmla="*/ 115 w 115"/>
                <a:gd name="T11" fmla="*/ 160 h 176"/>
                <a:gd name="T12" fmla="*/ 115 w 115"/>
                <a:gd name="T13" fmla="*/ 160 h 176"/>
                <a:gd name="T14" fmla="*/ 115 w 115"/>
                <a:gd name="T15" fmla="*/ 160 h 176"/>
                <a:gd name="T16" fmla="*/ 115 w 115"/>
                <a:gd name="T17" fmla="*/ 152 h 176"/>
                <a:gd name="T18" fmla="*/ 114 w 115"/>
                <a:gd name="T19" fmla="*/ 149 h 176"/>
                <a:gd name="T20" fmla="*/ 114 w 115"/>
                <a:gd name="T21" fmla="*/ 144 h 176"/>
                <a:gd name="T22" fmla="*/ 114 w 115"/>
                <a:gd name="T23" fmla="*/ 141 h 176"/>
                <a:gd name="T24" fmla="*/ 113 w 115"/>
                <a:gd name="T25" fmla="*/ 136 h 176"/>
                <a:gd name="T26" fmla="*/ 112 w 115"/>
                <a:gd name="T27" fmla="*/ 133 h 176"/>
                <a:gd name="T28" fmla="*/ 111 w 115"/>
                <a:gd name="T29" fmla="*/ 127 h 176"/>
                <a:gd name="T30" fmla="*/ 111 w 115"/>
                <a:gd name="T31" fmla="*/ 126 h 176"/>
                <a:gd name="T32" fmla="*/ 111 w 115"/>
                <a:gd name="T33" fmla="*/ 125 h 176"/>
                <a:gd name="T34" fmla="*/ 109 w 115"/>
                <a:gd name="T35" fmla="*/ 119 h 176"/>
                <a:gd name="T36" fmla="*/ 108 w 115"/>
                <a:gd name="T37" fmla="*/ 116 h 176"/>
                <a:gd name="T38" fmla="*/ 107 w 115"/>
                <a:gd name="T39" fmla="*/ 111 h 176"/>
                <a:gd name="T40" fmla="*/ 106 w 115"/>
                <a:gd name="T41" fmla="*/ 109 h 176"/>
                <a:gd name="T42" fmla="*/ 105 w 115"/>
                <a:gd name="T43" fmla="*/ 104 h 176"/>
                <a:gd name="T44" fmla="*/ 104 w 115"/>
                <a:gd name="T45" fmla="*/ 101 h 176"/>
                <a:gd name="T46" fmla="*/ 101 w 115"/>
                <a:gd name="T47" fmla="*/ 96 h 176"/>
                <a:gd name="T48" fmla="*/ 100 w 115"/>
                <a:gd name="T49" fmla="*/ 93 h 176"/>
                <a:gd name="T50" fmla="*/ 98 w 115"/>
                <a:gd name="T51" fmla="*/ 88 h 176"/>
                <a:gd name="T52" fmla="*/ 96 w 115"/>
                <a:gd name="T53" fmla="*/ 85 h 176"/>
                <a:gd name="T54" fmla="*/ 95 w 115"/>
                <a:gd name="T55" fmla="*/ 82 h 176"/>
                <a:gd name="T56" fmla="*/ 93 w 115"/>
                <a:gd name="T57" fmla="*/ 78 h 176"/>
                <a:gd name="T58" fmla="*/ 91 w 115"/>
                <a:gd name="T59" fmla="*/ 75 h 176"/>
                <a:gd name="T60" fmla="*/ 89 w 115"/>
                <a:gd name="T61" fmla="*/ 72 h 176"/>
                <a:gd name="T62" fmla="*/ 87 w 115"/>
                <a:gd name="T63" fmla="*/ 69 h 176"/>
                <a:gd name="T64" fmla="*/ 83 w 115"/>
                <a:gd name="T65" fmla="*/ 63 h 176"/>
                <a:gd name="T66" fmla="*/ 81 w 115"/>
                <a:gd name="T67" fmla="*/ 61 h 176"/>
                <a:gd name="T68" fmla="*/ 79 w 115"/>
                <a:gd name="T69" fmla="*/ 57 h 176"/>
                <a:gd name="T70" fmla="*/ 77 w 115"/>
                <a:gd name="T71" fmla="*/ 55 h 176"/>
                <a:gd name="T72" fmla="*/ 74 w 115"/>
                <a:gd name="T73" fmla="*/ 52 h 176"/>
                <a:gd name="T74" fmla="*/ 73 w 115"/>
                <a:gd name="T75" fmla="*/ 50 h 176"/>
                <a:gd name="T76" fmla="*/ 61 w 115"/>
                <a:gd name="T77" fmla="*/ 37 h 176"/>
                <a:gd name="T78" fmla="*/ 60 w 115"/>
                <a:gd name="T79" fmla="*/ 37 h 176"/>
                <a:gd name="T80" fmla="*/ 60 w 115"/>
                <a:gd name="T81" fmla="*/ 36 h 176"/>
                <a:gd name="T82" fmla="*/ 56 w 115"/>
                <a:gd name="T83" fmla="*/ 33 h 176"/>
                <a:gd name="T84" fmla="*/ 55 w 115"/>
                <a:gd name="T85" fmla="*/ 33 h 176"/>
                <a:gd name="T86" fmla="*/ 51 w 115"/>
                <a:gd name="T87" fmla="*/ 29 h 176"/>
                <a:gd name="T88" fmla="*/ 51 w 115"/>
                <a:gd name="T89" fmla="*/ 28 h 176"/>
                <a:gd name="T90" fmla="*/ 30 w 115"/>
                <a:gd name="T91" fmla="*/ 14 h 176"/>
                <a:gd name="T92" fmla="*/ 30 w 115"/>
                <a:gd name="T93" fmla="*/ 14 h 176"/>
                <a:gd name="T94" fmla="*/ 22 w 115"/>
                <a:gd name="T95" fmla="*/ 10 h 176"/>
                <a:gd name="T96" fmla="*/ 0 w 115"/>
                <a:gd name="T9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76">
                  <a:moveTo>
                    <a:pt x="0" y="0"/>
                  </a:moveTo>
                  <a:cubicBezTo>
                    <a:pt x="4" y="59"/>
                    <a:pt x="6" y="118"/>
                    <a:pt x="7" y="176"/>
                  </a:cubicBezTo>
                  <a:cubicBezTo>
                    <a:pt x="115" y="174"/>
                    <a:pt x="115" y="174"/>
                    <a:pt x="115" y="174"/>
                  </a:cubicBezTo>
                  <a:cubicBezTo>
                    <a:pt x="115" y="173"/>
                    <a:pt x="115" y="171"/>
                    <a:pt x="115" y="170"/>
                  </a:cubicBezTo>
                  <a:cubicBezTo>
                    <a:pt x="115" y="169"/>
                    <a:pt x="115" y="169"/>
                    <a:pt x="115" y="168"/>
                  </a:cubicBezTo>
                  <a:cubicBezTo>
                    <a:pt x="115" y="165"/>
                    <a:pt x="115" y="162"/>
                    <a:pt x="115" y="160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5" y="157"/>
                    <a:pt x="115" y="154"/>
                    <a:pt x="115" y="152"/>
                  </a:cubicBezTo>
                  <a:cubicBezTo>
                    <a:pt x="115" y="151"/>
                    <a:pt x="114" y="150"/>
                    <a:pt x="114" y="149"/>
                  </a:cubicBezTo>
                  <a:cubicBezTo>
                    <a:pt x="114" y="148"/>
                    <a:pt x="114" y="146"/>
                    <a:pt x="114" y="144"/>
                  </a:cubicBezTo>
                  <a:cubicBezTo>
                    <a:pt x="114" y="143"/>
                    <a:pt x="114" y="142"/>
                    <a:pt x="114" y="141"/>
                  </a:cubicBezTo>
                  <a:cubicBezTo>
                    <a:pt x="113" y="139"/>
                    <a:pt x="113" y="138"/>
                    <a:pt x="113" y="136"/>
                  </a:cubicBezTo>
                  <a:cubicBezTo>
                    <a:pt x="113" y="135"/>
                    <a:pt x="113" y="134"/>
                    <a:pt x="112" y="133"/>
                  </a:cubicBezTo>
                  <a:cubicBezTo>
                    <a:pt x="112" y="131"/>
                    <a:pt x="112" y="129"/>
                    <a:pt x="111" y="127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3"/>
                    <a:pt x="110" y="121"/>
                    <a:pt x="109" y="119"/>
                  </a:cubicBezTo>
                  <a:cubicBezTo>
                    <a:pt x="109" y="118"/>
                    <a:pt x="109" y="117"/>
                    <a:pt x="108" y="116"/>
                  </a:cubicBezTo>
                  <a:cubicBezTo>
                    <a:pt x="108" y="114"/>
                    <a:pt x="108" y="113"/>
                    <a:pt x="107" y="111"/>
                  </a:cubicBezTo>
                  <a:cubicBezTo>
                    <a:pt x="107" y="110"/>
                    <a:pt x="106" y="109"/>
                    <a:pt x="106" y="109"/>
                  </a:cubicBezTo>
                  <a:cubicBezTo>
                    <a:pt x="106" y="107"/>
                    <a:pt x="105" y="106"/>
                    <a:pt x="105" y="104"/>
                  </a:cubicBezTo>
                  <a:cubicBezTo>
                    <a:pt x="104" y="103"/>
                    <a:pt x="104" y="102"/>
                    <a:pt x="104" y="101"/>
                  </a:cubicBezTo>
                  <a:cubicBezTo>
                    <a:pt x="103" y="99"/>
                    <a:pt x="102" y="98"/>
                    <a:pt x="101" y="96"/>
                  </a:cubicBezTo>
                  <a:cubicBezTo>
                    <a:pt x="101" y="95"/>
                    <a:pt x="100" y="94"/>
                    <a:pt x="100" y="93"/>
                  </a:cubicBezTo>
                  <a:cubicBezTo>
                    <a:pt x="99" y="91"/>
                    <a:pt x="99" y="90"/>
                    <a:pt x="98" y="88"/>
                  </a:cubicBezTo>
                  <a:cubicBezTo>
                    <a:pt x="97" y="87"/>
                    <a:pt x="97" y="86"/>
                    <a:pt x="96" y="85"/>
                  </a:cubicBezTo>
                  <a:cubicBezTo>
                    <a:pt x="96" y="84"/>
                    <a:pt x="95" y="83"/>
                    <a:pt x="95" y="82"/>
                  </a:cubicBezTo>
                  <a:cubicBezTo>
                    <a:pt x="94" y="81"/>
                    <a:pt x="93" y="79"/>
                    <a:pt x="93" y="78"/>
                  </a:cubicBezTo>
                  <a:cubicBezTo>
                    <a:pt x="92" y="77"/>
                    <a:pt x="92" y="76"/>
                    <a:pt x="91" y="75"/>
                  </a:cubicBezTo>
                  <a:cubicBezTo>
                    <a:pt x="90" y="74"/>
                    <a:pt x="90" y="73"/>
                    <a:pt x="89" y="72"/>
                  </a:cubicBezTo>
                  <a:cubicBezTo>
                    <a:pt x="89" y="71"/>
                    <a:pt x="88" y="70"/>
                    <a:pt x="87" y="69"/>
                  </a:cubicBezTo>
                  <a:cubicBezTo>
                    <a:pt x="86" y="67"/>
                    <a:pt x="84" y="65"/>
                    <a:pt x="83" y="63"/>
                  </a:cubicBezTo>
                  <a:cubicBezTo>
                    <a:pt x="82" y="62"/>
                    <a:pt x="82" y="61"/>
                    <a:pt x="81" y="61"/>
                  </a:cubicBezTo>
                  <a:cubicBezTo>
                    <a:pt x="81" y="60"/>
                    <a:pt x="80" y="58"/>
                    <a:pt x="79" y="57"/>
                  </a:cubicBezTo>
                  <a:cubicBezTo>
                    <a:pt x="78" y="57"/>
                    <a:pt x="78" y="56"/>
                    <a:pt x="77" y="55"/>
                  </a:cubicBezTo>
                  <a:cubicBezTo>
                    <a:pt x="76" y="54"/>
                    <a:pt x="75" y="53"/>
                    <a:pt x="74" y="52"/>
                  </a:cubicBezTo>
                  <a:cubicBezTo>
                    <a:pt x="74" y="51"/>
                    <a:pt x="73" y="51"/>
                    <a:pt x="73" y="50"/>
                  </a:cubicBezTo>
                  <a:cubicBezTo>
                    <a:pt x="69" y="46"/>
                    <a:pt x="65" y="41"/>
                    <a:pt x="61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37"/>
                    <a:pt x="60" y="37"/>
                    <a:pt x="60" y="36"/>
                  </a:cubicBezTo>
                  <a:cubicBezTo>
                    <a:pt x="59" y="35"/>
                    <a:pt x="57" y="34"/>
                    <a:pt x="56" y="3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4" y="31"/>
                    <a:pt x="52" y="30"/>
                    <a:pt x="51" y="29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44" y="23"/>
                    <a:pt x="37" y="18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13"/>
                    <a:pt x="25" y="11"/>
                    <a:pt x="22" y="10"/>
                  </a:cubicBezTo>
                  <a:cubicBezTo>
                    <a:pt x="15" y="6"/>
                    <a:pt x="8" y="3"/>
                    <a:pt x="0" y="0"/>
                  </a:cubicBezTo>
                </a:path>
              </a:pathLst>
            </a:custGeom>
            <a:solidFill>
              <a:srgbClr val="323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id="{19DC1640-9F25-4A7E-AB03-BC7C27F5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645" y="4436801"/>
              <a:ext cx="220663" cy="522288"/>
            </a:xfrm>
            <a:custGeom>
              <a:avLst/>
              <a:gdLst>
                <a:gd name="T0" fmla="*/ 139 w 139"/>
                <a:gd name="T1" fmla="*/ 327 h 329"/>
                <a:gd name="T2" fmla="*/ 7 w 139"/>
                <a:gd name="T3" fmla="*/ 329 h 329"/>
                <a:gd name="T4" fmla="*/ 0 w 139"/>
                <a:gd name="T5" fmla="*/ 2 h 329"/>
                <a:gd name="T6" fmla="*/ 132 w 139"/>
                <a:gd name="T7" fmla="*/ 0 h 329"/>
                <a:gd name="T8" fmla="*/ 139 w 139"/>
                <a:gd name="T9" fmla="*/ 32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329">
                  <a:moveTo>
                    <a:pt x="139" y="327"/>
                  </a:moveTo>
                  <a:lnTo>
                    <a:pt x="7" y="329"/>
                  </a:lnTo>
                  <a:lnTo>
                    <a:pt x="0" y="2"/>
                  </a:lnTo>
                  <a:lnTo>
                    <a:pt x="132" y="0"/>
                  </a:lnTo>
                  <a:lnTo>
                    <a:pt x="139" y="327"/>
                  </a:lnTo>
                  <a:close/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32C1587D-3BCD-4E45-8314-7FAD605E8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671" y="295013"/>
              <a:ext cx="519113" cy="4376738"/>
            </a:xfrm>
            <a:custGeom>
              <a:avLst/>
              <a:gdLst>
                <a:gd name="T0" fmla="*/ 112 w 156"/>
                <a:gd name="T1" fmla="*/ 984 h 1316"/>
                <a:gd name="T2" fmla="*/ 106 w 156"/>
                <a:gd name="T3" fmla="*/ 1080 h 1316"/>
                <a:gd name="T4" fmla="*/ 95 w 156"/>
                <a:gd name="T5" fmla="*/ 1180 h 1316"/>
                <a:gd name="T6" fmla="*/ 80 w 156"/>
                <a:gd name="T7" fmla="*/ 1080 h 1316"/>
                <a:gd name="T8" fmla="*/ 54 w 156"/>
                <a:gd name="T9" fmla="*/ 659 h 1316"/>
                <a:gd name="T10" fmla="*/ 63 w 156"/>
                <a:gd name="T11" fmla="*/ 236 h 1316"/>
                <a:gd name="T12" fmla="*/ 74 w 156"/>
                <a:gd name="T13" fmla="*/ 136 h 1316"/>
                <a:gd name="T14" fmla="*/ 78 w 156"/>
                <a:gd name="T15" fmla="*/ 161 h 1316"/>
                <a:gd name="T16" fmla="*/ 113 w 156"/>
                <a:gd name="T17" fmla="*/ 91 h 1316"/>
                <a:gd name="T18" fmla="*/ 71 w 156"/>
                <a:gd name="T19" fmla="*/ 1 h 1316"/>
                <a:gd name="T20" fmla="*/ 7 w 156"/>
                <a:gd name="T21" fmla="*/ 660 h 1316"/>
                <a:gd name="T22" fmla="*/ 98 w 156"/>
                <a:gd name="T23" fmla="*/ 1315 h 1316"/>
                <a:gd name="T24" fmla="*/ 156 w 156"/>
                <a:gd name="T25" fmla="*/ 1028 h 1316"/>
                <a:gd name="T26" fmla="*/ 112 w 156"/>
                <a:gd name="T27" fmla="*/ 984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316">
                  <a:moveTo>
                    <a:pt x="112" y="984"/>
                  </a:moveTo>
                  <a:cubicBezTo>
                    <a:pt x="110" y="1018"/>
                    <a:pt x="108" y="1050"/>
                    <a:pt x="106" y="1080"/>
                  </a:cubicBezTo>
                  <a:cubicBezTo>
                    <a:pt x="102" y="1121"/>
                    <a:pt x="99" y="1154"/>
                    <a:pt x="95" y="1180"/>
                  </a:cubicBezTo>
                  <a:cubicBezTo>
                    <a:pt x="90" y="1154"/>
                    <a:pt x="85" y="1121"/>
                    <a:pt x="80" y="1080"/>
                  </a:cubicBezTo>
                  <a:cubicBezTo>
                    <a:pt x="66" y="963"/>
                    <a:pt x="57" y="813"/>
                    <a:pt x="54" y="659"/>
                  </a:cubicBezTo>
                  <a:cubicBezTo>
                    <a:pt x="50" y="504"/>
                    <a:pt x="54" y="354"/>
                    <a:pt x="63" y="236"/>
                  </a:cubicBezTo>
                  <a:cubicBezTo>
                    <a:pt x="67" y="195"/>
                    <a:pt x="70" y="162"/>
                    <a:pt x="74" y="136"/>
                  </a:cubicBezTo>
                  <a:cubicBezTo>
                    <a:pt x="75" y="144"/>
                    <a:pt x="77" y="152"/>
                    <a:pt x="78" y="161"/>
                  </a:cubicBezTo>
                  <a:cubicBezTo>
                    <a:pt x="84" y="135"/>
                    <a:pt x="94" y="110"/>
                    <a:pt x="113" y="91"/>
                  </a:cubicBezTo>
                  <a:cubicBezTo>
                    <a:pt x="100" y="33"/>
                    <a:pt x="86" y="0"/>
                    <a:pt x="71" y="1"/>
                  </a:cubicBezTo>
                  <a:cubicBezTo>
                    <a:pt x="28" y="1"/>
                    <a:pt x="0" y="296"/>
                    <a:pt x="7" y="660"/>
                  </a:cubicBezTo>
                  <a:cubicBezTo>
                    <a:pt x="14" y="1023"/>
                    <a:pt x="55" y="1316"/>
                    <a:pt x="98" y="1315"/>
                  </a:cubicBezTo>
                  <a:cubicBezTo>
                    <a:pt x="124" y="1315"/>
                    <a:pt x="146" y="1201"/>
                    <a:pt x="156" y="1028"/>
                  </a:cubicBezTo>
                  <a:lnTo>
                    <a:pt x="112" y="984"/>
                  </a:lnTo>
                  <a:close/>
                </a:path>
              </a:pathLst>
            </a:custGeom>
            <a:solidFill>
              <a:srgbClr val="778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8058B3C4-6117-49E2-866C-9F580890F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5360" y="1660006"/>
              <a:ext cx="509588" cy="1611313"/>
            </a:xfrm>
            <a:custGeom>
              <a:avLst/>
              <a:gdLst>
                <a:gd name="T0" fmla="*/ 0 w 153"/>
                <a:gd name="T1" fmla="*/ 0 h 484"/>
                <a:gd name="T2" fmla="*/ 4 w 153"/>
                <a:gd name="T3" fmla="*/ 5 h 484"/>
                <a:gd name="T4" fmla="*/ 16 w 153"/>
                <a:gd name="T5" fmla="*/ 18 h 484"/>
                <a:gd name="T6" fmla="*/ 24 w 153"/>
                <a:gd name="T7" fmla="*/ 28 h 484"/>
                <a:gd name="T8" fmla="*/ 34 w 153"/>
                <a:gd name="T9" fmla="*/ 40 h 484"/>
                <a:gd name="T10" fmla="*/ 43 w 153"/>
                <a:gd name="T11" fmla="*/ 53 h 484"/>
                <a:gd name="T12" fmla="*/ 54 w 153"/>
                <a:gd name="T13" fmla="*/ 69 h 484"/>
                <a:gd name="T14" fmla="*/ 64 w 153"/>
                <a:gd name="T15" fmla="*/ 86 h 484"/>
                <a:gd name="T16" fmla="*/ 74 w 153"/>
                <a:gd name="T17" fmla="*/ 104 h 484"/>
                <a:gd name="T18" fmla="*/ 91 w 153"/>
                <a:gd name="T19" fmla="*/ 146 h 484"/>
                <a:gd name="T20" fmla="*/ 103 w 153"/>
                <a:gd name="T21" fmla="*/ 191 h 484"/>
                <a:gd name="T22" fmla="*/ 108 w 153"/>
                <a:gd name="T23" fmla="*/ 240 h 484"/>
                <a:gd name="T24" fmla="*/ 108 w 153"/>
                <a:gd name="T25" fmla="*/ 252 h 484"/>
                <a:gd name="T26" fmla="*/ 108 w 153"/>
                <a:gd name="T27" fmla="*/ 265 h 484"/>
                <a:gd name="T28" fmla="*/ 105 w 153"/>
                <a:gd name="T29" fmla="*/ 288 h 484"/>
                <a:gd name="T30" fmla="*/ 95 w 153"/>
                <a:gd name="T31" fmla="*/ 335 h 484"/>
                <a:gd name="T32" fmla="*/ 79 w 153"/>
                <a:gd name="T33" fmla="*/ 377 h 484"/>
                <a:gd name="T34" fmla="*/ 70 w 153"/>
                <a:gd name="T35" fmla="*/ 396 h 484"/>
                <a:gd name="T36" fmla="*/ 61 w 153"/>
                <a:gd name="T37" fmla="*/ 413 h 484"/>
                <a:gd name="T38" fmla="*/ 51 w 153"/>
                <a:gd name="T39" fmla="*/ 429 h 484"/>
                <a:gd name="T40" fmla="*/ 42 w 153"/>
                <a:gd name="T41" fmla="*/ 443 h 484"/>
                <a:gd name="T42" fmla="*/ 33 w 153"/>
                <a:gd name="T43" fmla="*/ 455 h 484"/>
                <a:gd name="T44" fmla="*/ 25 w 153"/>
                <a:gd name="T45" fmla="*/ 465 h 484"/>
                <a:gd name="T46" fmla="*/ 14 w 153"/>
                <a:gd name="T47" fmla="*/ 479 h 484"/>
                <a:gd name="T48" fmla="*/ 10 w 153"/>
                <a:gd name="T49" fmla="*/ 484 h 484"/>
                <a:gd name="T50" fmla="*/ 15 w 153"/>
                <a:gd name="T51" fmla="*/ 481 h 484"/>
                <a:gd name="T52" fmla="*/ 31 w 153"/>
                <a:gd name="T53" fmla="*/ 471 h 484"/>
                <a:gd name="T54" fmla="*/ 42 w 153"/>
                <a:gd name="T55" fmla="*/ 464 h 484"/>
                <a:gd name="T56" fmla="*/ 54 w 153"/>
                <a:gd name="T57" fmla="*/ 454 h 484"/>
                <a:gd name="T58" fmla="*/ 67 w 153"/>
                <a:gd name="T59" fmla="*/ 443 h 484"/>
                <a:gd name="T60" fmla="*/ 81 w 153"/>
                <a:gd name="T61" fmla="*/ 428 h 484"/>
                <a:gd name="T62" fmla="*/ 95 w 153"/>
                <a:gd name="T63" fmla="*/ 412 h 484"/>
                <a:gd name="T64" fmla="*/ 109 w 153"/>
                <a:gd name="T65" fmla="*/ 393 h 484"/>
                <a:gd name="T66" fmla="*/ 132 w 153"/>
                <a:gd name="T67" fmla="*/ 348 h 484"/>
                <a:gd name="T68" fmla="*/ 137 w 153"/>
                <a:gd name="T69" fmla="*/ 335 h 484"/>
                <a:gd name="T70" fmla="*/ 141 w 153"/>
                <a:gd name="T71" fmla="*/ 322 h 484"/>
                <a:gd name="T72" fmla="*/ 148 w 153"/>
                <a:gd name="T73" fmla="*/ 295 h 484"/>
                <a:gd name="T74" fmla="*/ 152 w 153"/>
                <a:gd name="T75" fmla="*/ 267 h 484"/>
                <a:gd name="T76" fmla="*/ 152 w 153"/>
                <a:gd name="T77" fmla="*/ 253 h 484"/>
                <a:gd name="T78" fmla="*/ 153 w 153"/>
                <a:gd name="T79" fmla="*/ 239 h 484"/>
                <a:gd name="T80" fmla="*/ 146 w 153"/>
                <a:gd name="T81" fmla="*/ 183 h 484"/>
                <a:gd name="T82" fmla="*/ 138 w 153"/>
                <a:gd name="T83" fmla="*/ 156 h 484"/>
                <a:gd name="T84" fmla="*/ 133 w 153"/>
                <a:gd name="T85" fmla="*/ 143 h 484"/>
                <a:gd name="T86" fmla="*/ 128 w 153"/>
                <a:gd name="T87" fmla="*/ 131 h 484"/>
                <a:gd name="T88" fmla="*/ 102 w 153"/>
                <a:gd name="T89" fmla="*/ 87 h 484"/>
                <a:gd name="T90" fmla="*/ 88 w 153"/>
                <a:gd name="T91" fmla="*/ 69 h 484"/>
                <a:gd name="T92" fmla="*/ 74 w 153"/>
                <a:gd name="T93" fmla="*/ 52 h 484"/>
                <a:gd name="T94" fmla="*/ 59 w 153"/>
                <a:gd name="T95" fmla="*/ 39 h 484"/>
                <a:gd name="T96" fmla="*/ 46 w 153"/>
                <a:gd name="T97" fmla="*/ 28 h 484"/>
                <a:gd name="T98" fmla="*/ 33 w 153"/>
                <a:gd name="T99" fmla="*/ 19 h 484"/>
                <a:gd name="T100" fmla="*/ 22 w 153"/>
                <a:gd name="T101" fmla="*/ 11 h 484"/>
                <a:gd name="T102" fmla="*/ 6 w 153"/>
                <a:gd name="T103" fmla="*/ 3 h 484"/>
                <a:gd name="T104" fmla="*/ 0 w 153"/>
                <a:gd name="T105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484">
                  <a:moveTo>
                    <a:pt x="0" y="0"/>
                  </a:moveTo>
                  <a:cubicBezTo>
                    <a:pt x="0" y="0"/>
                    <a:pt x="1" y="1"/>
                    <a:pt x="4" y="5"/>
                  </a:cubicBezTo>
                  <a:cubicBezTo>
                    <a:pt x="7" y="8"/>
                    <a:pt x="11" y="12"/>
                    <a:pt x="16" y="18"/>
                  </a:cubicBezTo>
                  <a:cubicBezTo>
                    <a:pt x="19" y="21"/>
                    <a:pt x="21" y="24"/>
                    <a:pt x="24" y="28"/>
                  </a:cubicBezTo>
                  <a:cubicBezTo>
                    <a:pt x="27" y="32"/>
                    <a:pt x="30" y="36"/>
                    <a:pt x="34" y="40"/>
                  </a:cubicBezTo>
                  <a:cubicBezTo>
                    <a:pt x="37" y="44"/>
                    <a:pt x="40" y="48"/>
                    <a:pt x="43" y="53"/>
                  </a:cubicBezTo>
                  <a:cubicBezTo>
                    <a:pt x="47" y="58"/>
                    <a:pt x="50" y="63"/>
                    <a:pt x="54" y="69"/>
                  </a:cubicBezTo>
                  <a:cubicBezTo>
                    <a:pt x="57" y="74"/>
                    <a:pt x="61" y="80"/>
                    <a:pt x="64" y="86"/>
                  </a:cubicBezTo>
                  <a:cubicBezTo>
                    <a:pt x="67" y="92"/>
                    <a:pt x="71" y="98"/>
                    <a:pt x="74" y="104"/>
                  </a:cubicBezTo>
                  <a:cubicBezTo>
                    <a:pt x="81" y="117"/>
                    <a:pt x="86" y="131"/>
                    <a:pt x="91" y="146"/>
                  </a:cubicBezTo>
                  <a:cubicBezTo>
                    <a:pt x="96" y="160"/>
                    <a:pt x="100" y="176"/>
                    <a:pt x="103" y="191"/>
                  </a:cubicBezTo>
                  <a:cubicBezTo>
                    <a:pt x="106" y="207"/>
                    <a:pt x="108" y="224"/>
                    <a:pt x="108" y="240"/>
                  </a:cubicBezTo>
                  <a:cubicBezTo>
                    <a:pt x="108" y="252"/>
                    <a:pt x="108" y="252"/>
                    <a:pt x="108" y="252"/>
                  </a:cubicBezTo>
                  <a:cubicBezTo>
                    <a:pt x="108" y="257"/>
                    <a:pt x="108" y="261"/>
                    <a:pt x="108" y="265"/>
                  </a:cubicBezTo>
                  <a:cubicBezTo>
                    <a:pt x="107" y="272"/>
                    <a:pt x="106" y="280"/>
                    <a:pt x="105" y="288"/>
                  </a:cubicBezTo>
                  <a:cubicBezTo>
                    <a:pt x="103" y="304"/>
                    <a:pt x="100" y="320"/>
                    <a:pt x="95" y="335"/>
                  </a:cubicBezTo>
                  <a:cubicBezTo>
                    <a:pt x="91" y="349"/>
                    <a:pt x="86" y="364"/>
                    <a:pt x="79" y="377"/>
                  </a:cubicBezTo>
                  <a:cubicBezTo>
                    <a:pt x="77" y="383"/>
                    <a:pt x="73" y="389"/>
                    <a:pt x="70" y="396"/>
                  </a:cubicBezTo>
                  <a:cubicBezTo>
                    <a:pt x="67" y="402"/>
                    <a:pt x="64" y="407"/>
                    <a:pt x="61" y="413"/>
                  </a:cubicBezTo>
                  <a:cubicBezTo>
                    <a:pt x="57" y="419"/>
                    <a:pt x="54" y="424"/>
                    <a:pt x="51" y="429"/>
                  </a:cubicBezTo>
                  <a:cubicBezTo>
                    <a:pt x="48" y="434"/>
                    <a:pt x="45" y="438"/>
                    <a:pt x="42" y="443"/>
                  </a:cubicBezTo>
                  <a:cubicBezTo>
                    <a:pt x="39" y="447"/>
                    <a:pt x="36" y="451"/>
                    <a:pt x="33" y="455"/>
                  </a:cubicBezTo>
                  <a:cubicBezTo>
                    <a:pt x="30" y="458"/>
                    <a:pt x="27" y="462"/>
                    <a:pt x="25" y="465"/>
                  </a:cubicBezTo>
                  <a:cubicBezTo>
                    <a:pt x="20" y="471"/>
                    <a:pt x="16" y="476"/>
                    <a:pt x="14" y="479"/>
                  </a:cubicBezTo>
                  <a:cubicBezTo>
                    <a:pt x="11" y="482"/>
                    <a:pt x="10" y="484"/>
                    <a:pt x="10" y="484"/>
                  </a:cubicBezTo>
                  <a:cubicBezTo>
                    <a:pt x="10" y="484"/>
                    <a:pt x="12" y="483"/>
                    <a:pt x="15" y="481"/>
                  </a:cubicBezTo>
                  <a:cubicBezTo>
                    <a:pt x="19" y="479"/>
                    <a:pt x="25" y="476"/>
                    <a:pt x="31" y="471"/>
                  </a:cubicBezTo>
                  <a:cubicBezTo>
                    <a:pt x="34" y="469"/>
                    <a:pt x="38" y="467"/>
                    <a:pt x="42" y="464"/>
                  </a:cubicBezTo>
                  <a:cubicBezTo>
                    <a:pt x="46" y="461"/>
                    <a:pt x="50" y="458"/>
                    <a:pt x="54" y="454"/>
                  </a:cubicBezTo>
                  <a:cubicBezTo>
                    <a:pt x="59" y="451"/>
                    <a:pt x="63" y="447"/>
                    <a:pt x="67" y="443"/>
                  </a:cubicBezTo>
                  <a:cubicBezTo>
                    <a:pt x="72" y="438"/>
                    <a:pt x="76" y="433"/>
                    <a:pt x="81" y="428"/>
                  </a:cubicBezTo>
                  <a:cubicBezTo>
                    <a:pt x="86" y="423"/>
                    <a:pt x="91" y="418"/>
                    <a:pt x="95" y="412"/>
                  </a:cubicBezTo>
                  <a:cubicBezTo>
                    <a:pt x="100" y="406"/>
                    <a:pt x="105" y="400"/>
                    <a:pt x="109" y="393"/>
                  </a:cubicBezTo>
                  <a:cubicBezTo>
                    <a:pt x="118" y="379"/>
                    <a:pt x="125" y="364"/>
                    <a:pt x="132" y="348"/>
                  </a:cubicBezTo>
                  <a:cubicBezTo>
                    <a:pt x="134" y="344"/>
                    <a:pt x="136" y="340"/>
                    <a:pt x="137" y="335"/>
                  </a:cubicBezTo>
                  <a:cubicBezTo>
                    <a:pt x="139" y="331"/>
                    <a:pt x="140" y="327"/>
                    <a:pt x="141" y="322"/>
                  </a:cubicBezTo>
                  <a:cubicBezTo>
                    <a:pt x="144" y="314"/>
                    <a:pt x="146" y="305"/>
                    <a:pt x="148" y="295"/>
                  </a:cubicBezTo>
                  <a:cubicBezTo>
                    <a:pt x="149" y="286"/>
                    <a:pt x="151" y="277"/>
                    <a:pt x="152" y="267"/>
                  </a:cubicBezTo>
                  <a:cubicBezTo>
                    <a:pt x="152" y="262"/>
                    <a:pt x="152" y="257"/>
                    <a:pt x="152" y="253"/>
                  </a:cubicBezTo>
                  <a:cubicBezTo>
                    <a:pt x="153" y="239"/>
                    <a:pt x="153" y="239"/>
                    <a:pt x="153" y="239"/>
                  </a:cubicBezTo>
                  <a:cubicBezTo>
                    <a:pt x="152" y="220"/>
                    <a:pt x="150" y="201"/>
                    <a:pt x="146" y="183"/>
                  </a:cubicBezTo>
                  <a:cubicBezTo>
                    <a:pt x="143" y="174"/>
                    <a:pt x="141" y="165"/>
                    <a:pt x="138" y="156"/>
                  </a:cubicBezTo>
                  <a:cubicBezTo>
                    <a:pt x="136" y="152"/>
                    <a:pt x="135" y="147"/>
                    <a:pt x="133" y="143"/>
                  </a:cubicBezTo>
                  <a:cubicBezTo>
                    <a:pt x="131" y="139"/>
                    <a:pt x="130" y="135"/>
                    <a:pt x="128" y="131"/>
                  </a:cubicBezTo>
                  <a:cubicBezTo>
                    <a:pt x="120" y="115"/>
                    <a:pt x="112" y="100"/>
                    <a:pt x="102" y="87"/>
                  </a:cubicBezTo>
                  <a:cubicBezTo>
                    <a:pt x="98" y="80"/>
                    <a:pt x="93" y="74"/>
                    <a:pt x="88" y="69"/>
                  </a:cubicBezTo>
                  <a:cubicBezTo>
                    <a:pt x="83" y="63"/>
                    <a:pt x="79" y="57"/>
                    <a:pt x="74" y="52"/>
                  </a:cubicBezTo>
                  <a:cubicBezTo>
                    <a:pt x="69" y="48"/>
                    <a:pt x="64" y="43"/>
                    <a:pt x="59" y="39"/>
                  </a:cubicBezTo>
                  <a:cubicBezTo>
                    <a:pt x="54" y="35"/>
                    <a:pt x="50" y="31"/>
                    <a:pt x="46" y="28"/>
                  </a:cubicBezTo>
                  <a:cubicBezTo>
                    <a:pt x="41" y="24"/>
                    <a:pt x="37" y="21"/>
                    <a:pt x="33" y="19"/>
                  </a:cubicBezTo>
                  <a:cubicBezTo>
                    <a:pt x="29" y="16"/>
                    <a:pt x="25" y="14"/>
                    <a:pt x="22" y="11"/>
                  </a:cubicBezTo>
                  <a:cubicBezTo>
                    <a:pt x="15" y="7"/>
                    <a:pt x="9" y="5"/>
                    <a:pt x="6" y="3"/>
                  </a:cubicBezTo>
                  <a:cubicBezTo>
                    <a:pt x="2" y="1"/>
                    <a:pt x="0" y="0"/>
                    <a:pt x="0" y="0"/>
                  </a:cubicBezTo>
                </a:path>
              </a:pathLst>
            </a:custGeom>
            <a:solidFill>
              <a:srgbClr val="73D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BDC0B90A-7E24-4C27-B582-52CAF6777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5835" y="1209156"/>
              <a:ext cx="941388" cy="2514600"/>
            </a:xfrm>
            <a:custGeom>
              <a:avLst/>
              <a:gdLst>
                <a:gd name="T0" fmla="*/ 9 w 283"/>
                <a:gd name="T1" fmla="*/ 6 h 756"/>
                <a:gd name="T2" fmla="*/ 27 w 283"/>
                <a:gd name="T3" fmla="*/ 17 h 756"/>
                <a:gd name="T4" fmla="*/ 52 w 283"/>
                <a:gd name="T5" fmla="*/ 35 h 756"/>
                <a:gd name="T6" fmla="*/ 93 w 283"/>
                <a:gd name="T7" fmla="*/ 70 h 756"/>
                <a:gd name="T8" fmla="*/ 116 w 283"/>
                <a:gd name="T9" fmla="*/ 92 h 756"/>
                <a:gd name="T10" fmla="*/ 139 w 283"/>
                <a:gd name="T11" fmla="*/ 117 h 756"/>
                <a:gd name="T12" fmla="*/ 156 w 283"/>
                <a:gd name="T13" fmla="*/ 138 h 756"/>
                <a:gd name="T14" fmla="*/ 172 w 283"/>
                <a:gd name="T15" fmla="*/ 161 h 756"/>
                <a:gd name="T16" fmla="*/ 187 w 283"/>
                <a:gd name="T17" fmla="*/ 186 h 756"/>
                <a:gd name="T18" fmla="*/ 200 w 283"/>
                <a:gd name="T19" fmla="*/ 212 h 756"/>
                <a:gd name="T20" fmla="*/ 235 w 283"/>
                <a:gd name="T21" fmla="*/ 331 h 756"/>
                <a:gd name="T22" fmla="*/ 238 w 283"/>
                <a:gd name="T23" fmla="*/ 363 h 756"/>
                <a:gd name="T24" fmla="*/ 239 w 283"/>
                <a:gd name="T25" fmla="*/ 371 h 756"/>
                <a:gd name="T26" fmla="*/ 239 w 283"/>
                <a:gd name="T27" fmla="*/ 373 h 756"/>
                <a:gd name="T28" fmla="*/ 239 w 283"/>
                <a:gd name="T29" fmla="*/ 373 h 756"/>
                <a:gd name="T30" fmla="*/ 239 w 283"/>
                <a:gd name="T31" fmla="*/ 373 h 756"/>
                <a:gd name="T32" fmla="*/ 231 w 283"/>
                <a:gd name="T33" fmla="*/ 457 h 756"/>
                <a:gd name="T34" fmla="*/ 198 w 283"/>
                <a:gd name="T35" fmla="*/ 553 h 756"/>
                <a:gd name="T36" fmla="*/ 190 w 283"/>
                <a:gd name="T37" fmla="*/ 571 h 756"/>
                <a:gd name="T38" fmla="*/ 170 w 283"/>
                <a:gd name="T39" fmla="*/ 604 h 756"/>
                <a:gd name="T40" fmla="*/ 160 w 283"/>
                <a:gd name="T41" fmla="*/ 619 h 756"/>
                <a:gd name="T42" fmla="*/ 138 w 283"/>
                <a:gd name="T43" fmla="*/ 647 h 756"/>
                <a:gd name="T44" fmla="*/ 116 w 283"/>
                <a:gd name="T45" fmla="*/ 671 h 756"/>
                <a:gd name="T46" fmla="*/ 85 w 283"/>
                <a:gd name="T47" fmla="*/ 702 h 756"/>
                <a:gd name="T48" fmla="*/ 49 w 283"/>
                <a:gd name="T49" fmla="*/ 732 h 756"/>
                <a:gd name="T50" fmla="*/ 35 w 283"/>
                <a:gd name="T51" fmla="*/ 742 h 756"/>
                <a:gd name="T52" fmla="*/ 15 w 283"/>
                <a:gd name="T53" fmla="*/ 756 h 756"/>
                <a:gd name="T54" fmla="*/ 38 w 283"/>
                <a:gd name="T55" fmla="*/ 747 h 756"/>
                <a:gd name="T56" fmla="*/ 54 w 283"/>
                <a:gd name="T57" fmla="*/ 739 h 756"/>
                <a:gd name="T58" fmla="*/ 95 w 283"/>
                <a:gd name="T59" fmla="*/ 716 h 756"/>
                <a:gd name="T60" fmla="*/ 120 w 283"/>
                <a:gd name="T61" fmla="*/ 698 h 756"/>
                <a:gd name="T62" fmla="*/ 145 w 283"/>
                <a:gd name="T63" fmla="*/ 678 h 756"/>
                <a:gd name="T64" fmla="*/ 158 w 283"/>
                <a:gd name="T65" fmla="*/ 665 h 756"/>
                <a:gd name="T66" fmla="*/ 184 w 283"/>
                <a:gd name="T67" fmla="*/ 638 h 756"/>
                <a:gd name="T68" fmla="*/ 197 w 283"/>
                <a:gd name="T69" fmla="*/ 623 h 756"/>
                <a:gd name="T70" fmla="*/ 221 w 283"/>
                <a:gd name="T71" fmla="*/ 590 h 756"/>
                <a:gd name="T72" fmla="*/ 232 w 283"/>
                <a:gd name="T73" fmla="*/ 571 h 756"/>
                <a:gd name="T74" fmla="*/ 260 w 283"/>
                <a:gd name="T75" fmla="*/ 511 h 756"/>
                <a:gd name="T76" fmla="*/ 283 w 283"/>
                <a:gd name="T77" fmla="*/ 373 h 756"/>
                <a:gd name="T78" fmla="*/ 279 w 283"/>
                <a:gd name="T79" fmla="*/ 325 h 756"/>
                <a:gd name="T80" fmla="*/ 254 w 283"/>
                <a:gd name="T81" fmla="*/ 235 h 756"/>
                <a:gd name="T82" fmla="*/ 224 w 283"/>
                <a:gd name="T83" fmla="*/ 176 h 756"/>
                <a:gd name="T84" fmla="*/ 212 w 283"/>
                <a:gd name="T85" fmla="*/ 158 h 756"/>
                <a:gd name="T86" fmla="*/ 187 w 283"/>
                <a:gd name="T87" fmla="*/ 125 h 756"/>
                <a:gd name="T88" fmla="*/ 174 w 283"/>
                <a:gd name="T89" fmla="*/ 111 h 756"/>
                <a:gd name="T90" fmla="*/ 147 w 283"/>
                <a:gd name="T91" fmla="*/ 85 h 756"/>
                <a:gd name="T92" fmla="*/ 120 w 283"/>
                <a:gd name="T93" fmla="*/ 63 h 756"/>
                <a:gd name="T94" fmla="*/ 94 w 283"/>
                <a:gd name="T95" fmla="*/ 45 h 756"/>
                <a:gd name="T96" fmla="*/ 59 w 283"/>
                <a:gd name="T97" fmla="*/ 24 h 756"/>
                <a:gd name="T98" fmla="*/ 30 w 283"/>
                <a:gd name="T99" fmla="*/ 11 h 756"/>
                <a:gd name="T100" fmla="*/ 10 w 283"/>
                <a:gd name="T101" fmla="*/ 3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3" h="756">
                  <a:moveTo>
                    <a:pt x="0" y="0"/>
                  </a:moveTo>
                  <a:cubicBezTo>
                    <a:pt x="0" y="0"/>
                    <a:pt x="3" y="2"/>
                    <a:pt x="9" y="6"/>
                  </a:cubicBezTo>
                  <a:cubicBezTo>
                    <a:pt x="12" y="8"/>
                    <a:pt x="16" y="10"/>
                    <a:pt x="20" y="13"/>
                  </a:cubicBezTo>
                  <a:cubicBezTo>
                    <a:pt x="22" y="14"/>
                    <a:pt x="25" y="16"/>
                    <a:pt x="27" y="17"/>
                  </a:cubicBezTo>
                  <a:cubicBezTo>
                    <a:pt x="30" y="19"/>
                    <a:pt x="32" y="21"/>
                    <a:pt x="35" y="23"/>
                  </a:cubicBezTo>
                  <a:cubicBezTo>
                    <a:pt x="40" y="26"/>
                    <a:pt x="46" y="31"/>
                    <a:pt x="52" y="35"/>
                  </a:cubicBezTo>
                  <a:cubicBezTo>
                    <a:pt x="58" y="40"/>
                    <a:pt x="65" y="45"/>
                    <a:pt x="72" y="51"/>
                  </a:cubicBezTo>
                  <a:cubicBezTo>
                    <a:pt x="79" y="57"/>
                    <a:pt x="86" y="63"/>
                    <a:pt x="93" y="70"/>
                  </a:cubicBezTo>
                  <a:cubicBezTo>
                    <a:pt x="97" y="73"/>
                    <a:pt x="101" y="77"/>
                    <a:pt x="105" y="80"/>
                  </a:cubicBezTo>
                  <a:cubicBezTo>
                    <a:pt x="108" y="84"/>
                    <a:pt x="112" y="88"/>
                    <a:pt x="116" y="92"/>
                  </a:cubicBezTo>
                  <a:cubicBezTo>
                    <a:pt x="120" y="96"/>
                    <a:pt x="123" y="100"/>
                    <a:pt x="127" y="104"/>
                  </a:cubicBezTo>
                  <a:cubicBezTo>
                    <a:pt x="131" y="108"/>
                    <a:pt x="135" y="113"/>
                    <a:pt x="139" y="117"/>
                  </a:cubicBezTo>
                  <a:cubicBezTo>
                    <a:pt x="142" y="122"/>
                    <a:pt x="146" y="126"/>
                    <a:pt x="150" y="131"/>
                  </a:cubicBezTo>
                  <a:cubicBezTo>
                    <a:pt x="152" y="134"/>
                    <a:pt x="154" y="136"/>
                    <a:pt x="156" y="138"/>
                  </a:cubicBezTo>
                  <a:cubicBezTo>
                    <a:pt x="157" y="141"/>
                    <a:pt x="159" y="143"/>
                    <a:pt x="161" y="146"/>
                  </a:cubicBezTo>
                  <a:cubicBezTo>
                    <a:pt x="164" y="151"/>
                    <a:pt x="168" y="156"/>
                    <a:pt x="172" y="161"/>
                  </a:cubicBezTo>
                  <a:cubicBezTo>
                    <a:pt x="175" y="167"/>
                    <a:pt x="178" y="172"/>
                    <a:pt x="182" y="178"/>
                  </a:cubicBezTo>
                  <a:cubicBezTo>
                    <a:pt x="183" y="180"/>
                    <a:pt x="185" y="183"/>
                    <a:pt x="187" y="186"/>
                  </a:cubicBezTo>
                  <a:cubicBezTo>
                    <a:pt x="188" y="189"/>
                    <a:pt x="190" y="192"/>
                    <a:pt x="191" y="195"/>
                  </a:cubicBezTo>
                  <a:cubicBezTo>
                    <a:pt x="194" y="201"/>
                    <a:pt x="198" y="206"/>
                    <a:pt x="200" y="212"/>
                  </a:cubicBezTo>
                  <a:cubicBezTo>
                    <a:pt x="212" y="237"/>
                    <a:pt x="221" y="263"/>
                    <a:pt x="228" y="290"/>
                  </a:cubicBezTo>
                  <a:cubicBezTo>
                    <a:pt x="231" y="303"/>
                    <a:pt x="234" y="317"/>
                    <a:pt x="235" y="331"/>
                  </a:cubicBezTo>
                  <a:cubicBezTo>
                    <a:pt x="236" y="338"/>
                    <a:pt x="237" y="345"/>
                    <a:pt x="238" y="352"/>
                  </a:cubicBezTo>
                  <a:cubicBezTo>
                    <a:pt x="238" y="363"/>
                    <a:pt x="238" y="363"/>
                    <a:pt x="238" y="363"/>
                  </a:cubicBezTo>
                  <a:cubicBezTo>
                    <a:pt x="238" y="368"/>
                    <a:pt x="238" y="368"/>
                    <a:pt x="238" y="368"/>
                  </a:cubicBezTo>
                  <a:cubicBezTo>
                    <a:pt x="239" y="371"/>
                    <a:pt x="239" y="371"/>
                    <a:pt x="239" y="371"/>
                  </a:cubicBezTo>
                  <a:cubicBezTo>
                    <a:pt x="239" y="372"/>
                    <a:pt x="239" y="372"/>
                    <a:pt x="239" y="372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39" y="373"/>
                    <a:pt x="239" y="373"/>
                    <a:pt x="239" y="372"/>
                  </a:cubicBezTo>
                  <a:cubicBezTo>
                    <a:pt x="239" y="404"/>
                    <a:pt x="236" y="429"/>
                    <a:pt x="231" y="457"/>
                  </a:cubicBezTo>
                  <a:cubicBezTo>
                    <a:pt x="225" y="484"/>
                    <a:pt x="217" y="511"/>
                    <a:pt x="207" y="535"/>
                  </a:cubicBezTo>
                  <a:cubicBezTo>
                    <a:pt x="204" y="542"/>
                    <a:pt x="201" y="547"/>
                    <a:pt x="198" y="553"/>
                  </a:cubicBezTo>
                  <a:cubicBezTo>
                    <a:pt x="197" y="556"/>
                    <a:pt x="196" y="559"/>
                    <a:pt x="194" y="562"/>
                  </a:cubicBezTo>
                  <a:cubicBezTo>
                    <a:pt x="193" y="565"/>
                    <a:pt x="191" y="568"/>
                    <a:pt x="190" y="571"/>
                  </a:cubicBezTo>
                  <a:cubicBezTo>
                    <a:pt x="186" y="577"/>
                    <a:pt x="183" y="582"/>
                    <a:pt x="180" y="588"/>
                  </a:cubicBezTo>
                  <a:cubicBezTo>
                    <a:pt x="177" y="593"/>
                    <a:pt x="173" y="598"/>
                    <a:pt x="170" y="604"/>
                  </a:cubicBezTo>
                  <a:cubicBezTo>
                    <a:pt x="168" y="606"/>
                    <a:pt x="167" y="609"/>
                    <a:pt x="165" y="611"/>
                  </a:cubicBezTo>
                  <a:cubicBezTo>
                    <a:pt x="163" y="614"/>
                    <a:pt x="161" y="616"/>
                    <a:pt x="160" y="619"/>
                  </a:cubicBezTo>
                  <a:cubicBezTo>
                    <a:pt x="156" y="624"/>
                    <a:pt x="153" y="628"/>
                    <a:pt x="149" y="633"/>
                  </a:cubicBezTo>
                  <a:cubicBezTo>
                    <a:pt x="146" y="638"/>
                    <a:pt x="142" y="642"/>
                    <a:pt x="138" y="647"/>
                  </a:cubicBezTo>
                  <a:cubicBezTo>
                    <a:pt x="134" y="651"/>
                    <a:pt x="131" y="655"/>
                    <a:pt x="127" y="659"/>
                  </a:cubicBezTo>
                  <a:cubicBezTo>
                    <a:pt x="124" y="663"/>
                    <a:pt x="120" y="667"/>
                    <a:pt x="116" y="671"/>
                  </a:cubicBezTo>
                  <a:cubicBezTo>
                    <a:pt x="113" y="675"/>
                    <a:pt x="109" y="679"/>
                    <a:pt x="106" y="682"/>
                  </a:cubicBezTo>
                  <a:cubicBezTo>
                    <a:pt x="98" y="689"/>
                    <a:pt x="92" y="696"/>
                    <a:pt x="85" y="702"/>
                  </a:cubicBezTo>
                  <a:cubicBezTo>
                    <a:pt x="78" y="708"/>
                    <a:pt x="72" y="713"/>
                    <a:pt x="66" y="719"/>
                  </a:cubicBezTo>
                  <a:cubicBezTo>
                    <a:pt x="60" y="723"/>
                    <a:pt x="54" y="728"/>
                    <a:pt x="49" y="732"/>
                  </a:cubicBezTo>
                  <a:cubicBezTo>
                    <a:pt x="46" y="734"/>
                    <a:pt x="44" y="736"/>
                    <a:pt x="42" y="738"/>
                  </a:cubicBezTo>
                  <a:cubicBezTo>
                    <a:pt x="39" y="739"/>
                    <a:pt x="37" y="741"/>
                    <a:pt x="35" y="742"/>
                  </a:cubicBezTo>
                  <a:cubicBezTo>
                    <a:pt x="31" y="745"/>
                    <a:pt x="27" y="748"/>
                    <a:pt x="24" y="750"/>
                  </a:cubicBezTo>
                  <a:cubicBezTo>
                    <a:pt x="19" y="754"/>
                    <a:pt x="15" y="756"/>
                    <a:pt x="15" y="756"/>
                  </a:cubicBezTo>
                  <a:cubicBezTo>
                    <a:pt x="15" y="756"/>
                    <a:pt x="19" y="755"/>
                    <a:pt x="25" y="752"/>
                  </a:cubicBezTo>
                  <a:cubicBezTo>
                    <a:pt x="29" y="751"/>
                    <a:pt x="33" y="749"/>
                    <a:pt x="38" y="747"/>
                  </a:cubicBezTo>
                  <a:cubicBezTo>
                    <a:pt x="40" y="746"/>
                    <a:pt x="42" y="745"/>
                    <a:pt x="45" y="744"/>
                  </a:cubicBezTo>
                  <a:cubicBezTo>
                    <a:pt x="48" y="742"/>
                    <a:pt x="51" y="741"/>
                    <a:pt x="54" y="739"/>
                  </a:cubicBezTo>
                  <a:cubicBezTo>
                    <a:pt x="59" y="736"/>
                    <a:pt x="66" y="733"/>
                    <a:pt x="73" y="729"/>
                  </a:cubicBezTo>
                  <a:cubicBezTo>
                    <a:pt x="80" y="725"/>
                    <a:pt x="87" y="720"/>
                    <a:pt x="95" y="716"/>
                  </a:cubicBezTo>
                  <a:cubicBezTo>
                    <a:pt x="99" y="713"/>
                    <a:pt x="103" y="710"/>
                    <a:pt x="107" y="707"/>
                  </a:cubicBezTo>
                  <a:cubicBezTo>
                    <a:pt x="111" y="705"/>
                    <a:pt x="115" y="702"/>
                    <a:pt x="120" y="698"/>
                  </a:cubicBezTo>
                  <a:cubicBezTo>
                    <a:pt x="124" y="696"/>
                    <a:pt x="128" y="692"/>
                    <a:pt x="132" y="688"/>
                  </a:cubicBezTo>
                  <a:cubicBezTo>
                    <a:pt x="137" y="685"/>
                    <a:pt x="141" y="681"/>
                    <a:pt x="145" y="678"/>
                  </a:cubicBezTo>
                  <a:cubicBezTo>
                    <a:pt x="148" y="676"/>
                    <a:pt x="150" y="674"/>
                    <a:pt x="152" y="672"/>
                  </a:cubicBezTo>
                  <a:cubicBezTo>
                    <a:pt x="154" y="670"/>
                    <a:pt x="156" y="668"/>
                    <a:pt x="158" y="665"/>
                  </a:cubicBezTo>
                  <a:cubicBezTo>
                    <a:pt x="163" y="661"/>
                    <a:pt x="167" y="657"/>
                    <a:pt x="172" y="653"/>
                  </a:cubicBezTo>
                  <a:cubicBezTo>
                    <a:pt x="176" y="648"/>
                    <a:pt x="180" y="643"/>
                    <a:pt x="184" y="638"/>
                  </a:cubicBezTo>
                  <a:cubicBezTo>
                    <a:pt x="187" y="636"/>
                    <a:pt x="189" y="633"/>
                    <a:pt x="191" y="631"/>
                  </a:cubicBezTo>
                  <a:cubicBezTo>
                    <a:pt x="193" y="628"/>
                    <a:pt x="195" y="626"/>
                    <a:pt x="197" y="623"/>
                  </a:cubicBezTo>
                  <a:cubicBezTo>
                    <a:pt x="201" y="618"/>
                    <a:pt x="205" y="612"/>
                    <a:pt x="209" y="607"/>
                  </a:cubicBezTo>
                  <a:cubicBezTo>
                    <a:pt x="213" y="601"/>
                    <a:pt x="217" y="595"/>
                    <a:pt x="221" y="590"/>
                  </a:cubicBezTo>
                  <a:cubicBezTo>
                    <a:pt x="223" y="587"/>
                    <a:pt x="225" y="584"/>
                    <a:pt x="227" y="581"/>
                  </a:cubicBezTo>
                  <a:cubicBezTo>
                    <a:pt x="229" y="578"/>
                    <a:pt x="230" y="574"/>
                    <a:pt x="232" y="571"/>
                  </a:cubicBezTo>
                  <a:cubicBezTo>
                    <a:pt x="236" y="565"/>
                    <a:pt x="239" y="559"/>
                    <a:pt x="243" y="552"/>
                  </a:cubicBezTo>
                  <a:cubicBezTo>
                    <a:pt x="249" y="539"/>
                    <a:pt x="255" y="525"/>
                    <a:pt x="260" y="511"/>
                  </a:cubicBezTo>
                  <a:cubicBezTo>
                    <a:pt x="266" y="496"/>
                    <a:pt x="269" y="481"/>
                    <a:pt x="273" y="466"/>
                  </a:cubicBezTo>
                  <a:cubicBezTo>
                    <a:pt x="280" y="436"/>
                    <a:pt x="283" y="402"/>
                    <a:pt x="283" y="373"/>
                  </a:cubicBezTo>
                  <a:cubicBezTo>
                    <a:pt x="282" y="349"/>
                    <a:pt x="282" y="349"/>
                    <a:pt x="282" y="349"/>
                  </a:cubicBezTo>
                  <a:cubicBezTo>
                    <a:pt x="281" y="341"/>
                    <a:pt x="280" y="333"/>
                    <a:pt x="279" y="325"/>
                  </a:cubicBezTo>
                  <a:cubicBezTo>
                    <a:pt x="277" y="309"/>
                    <a:pt x="273" y="294"/>
                    <a:pt x="270" y="279"/>
                  </a:cubicBezTo>
                  <a:cubicBezTo>
                    <a:pt x="265" y="264"/>
                    <a:pt x="261" y="249"/>
                    <a:pt x="254" y="235"/>
                  </a:cubicBezTo>
                  <a:cubicBezTo>
                    <a:pt x="249" y="221"/>
                    <a:pt x="242" y="208"/>
                    <a:pt x="235" y="195"/>
                  </a:cubicBezTo>
                  <a:cubicBezTo>
                    <a:pt x="232" y="188"/>
                    <a:pt x="228" y="182"/>
                    <a:pt x="224" y="176"/>
                  </a:cubicBezTo>
                  <a:cubicBezTo>
                    <a:pt x="222" y="173"/>
                    <a:pt x="220" y="170"/>
                    <a:pt x="219" y="167"/>
                  </a:cubicBezTo>
                  <a:cubicBezTo>
                    <a:pt x="216" y="164"/>
                    <a:pt x="214" y="161"/>
                    <a:pt x="212" y="158"/>
                  </a:cubicBezTo>
                  <a:cubicBezTo>
                    <a:pt x="208" y="152"/>
                    <a:pt x="204" y="146"/>
                    <a:pt x="200" y="141"/>
                  </a:cubicBezTo>
                  <a:cubicBezTo>
                    <a:pt x="196" y="136"/>
                    <a:pt x="191" y="130"/>
                    <a:pt x="187" y="125"/>
                  </a:cubicBezTo>
                  <a:cubicBezTo>
                    <a:pt x="185" y="123"/>
                    <a:pt x="183" y="120"/>
                    <a:pt x="181" y="118"/>
                  </a:cubicBezTo>
                  <a:cubicBezTo>
                    <a:pt x="178" y="115"/>
                    <a:pt x="176" y="113"/>
                    <a:pt x="174" y="111"/>
                  </a:cubicBezTo>
                  <a:cubicBezTo>
                    <a:pt x="169" y="106"/>
                    <a:pt x="165" y="101"/>
                    <a:pt x="160" y="97"/>
                  </a:cubicBezTo>
                  <a:cubicBezTo>
                    <a:pt x="156" y="93"/>
                    <a:pt x="151" y="89"/>
                    <a:pt x="147" y="85"/>
                  </a:cubicBezTo>
                  <a:cubicBezTo>
                    <a:pt x="142" y="81"/>
                    <a:pt x="138" y="76"/>
                    <a:pt x="133" y="73"/>
                  </a:cubicBezTo>
                  <a:cubicBezTo>
                    <a:pt x="129" y="69"/>
                    <a:pt x="124" y="66"/>
                    <a:pt x="120" y="63"/>
                  </a:cubicBezTo>
                  <a:cubicBezTo>
                    <a:pt x="115" y="59"/>
                    <a:pt x="111" y="56"/>
                    <a:pt x="107" y="53"/>
                  </a:cubicBezTo>
                  <a:cubicBezTo>
                    <a:pt x="102" y="50"/>
                    <a:pt x="98" y="47"/>
                    <a:pt x="94" y="45"/>
                  </a:cubicBezTo>
                  <a:cubicBezTo>
                    <a:pt x="90" y="42"/>
                    <a:pt x="86" y="39"/>
                    <a:pt x="82" y="37"/>
                  </a:cubicBezTo>
                  <a:cubicBezTo>
                    <a:pt x="74" y="32"/>
                    <a:pt x="66" y="28"/>
                    <a:pt x="59" y="24"/>
                  </a:cubicBezTo>
                  <a:cubicBezTo>
                    <a:pt x="52" y="21"/>
                    <a:pt x="45" y="18"/>
                    <a:pt x="39" y="15"/>
                  </a:cubicBezTo>
                  <a:cubicBezTo>
                    <a:pt x="36" y="14"/>
                    <a:pt x="33" y="12"/>
                    <a:pt x="30" y="11"/>
                  </a:cubicBezTo>
                  <a:cubicBezTo>
                    <a:pt x="28" y="10"/>
                    <a:pt x="25" y="9"/>
                    <a:pt x="23" y="8"/>
                  </a:cubicBezTo>
                  <a:cubicBezTo>
                    <a:pt x="18" y="6"/>
                    <a:pt x="14" y="5"/>
                    <a:pt x="10" y="3"/>
                  </a:cubicBezTo>
                  <a:cubicBezTo>
                    <a:pt x="4" y="1"/>
                    <a:pt x="0" y="0"/>
                    <a:pt x="0" y="0"/>
                  </a:cubicBezTo>
                </a:path>
              </a:pathLst>
            </a:custGeom>
            <a:solidFill>
              <a:srgbClr val="73D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32">
              <a:extLst>
                <a:ext uri="{FF2B5EF4-FFF2-40B4-BE49-F238E27FC236}">
                  <a16:creationId xmlns:a16="http://schemas.microsoft.com/office/drawing/2014/main" id="{95B455B8-CFFA-453D-B928-1A3876177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9485" y="778943"/>
              <a:ext cx="1387475" cy="3370263"/>
            </a:xfrm>
            <a:custGeom>
              <a:avLst/>
              <a:gdLst>
                <a:gd name="T0" fmla="*/ 14 w 417"/>
                <a:gd name="T1" fmla="*/ 6 h 1013"/>
                <a:gd name="T2" fmla="*/ 40 w 417"/>
                <a:gd name="T3" fmla="*/ 19 h 1013"/>
                <a:gd name="T4" fmla="*/ 79 w 417"/>
                <a:gd name="T5" fmla="*/ 40 h 1013"/>
                <a:gd name="T6" fmla="*/ 177 w 417"/>
                <a:gd name="T7" fmla="*/ 110 h 1013"/>
                <a:gd name="T8" fmla="*/ 281 w 417"/>
                <a:gd name="T9" fmla="*/ 223 h 1013"/>
                <a:gd name="T10" fmla="*/ 336 w 417"/>
                <a:gd name="T11" fmla="*/ 323 h 1013"/>
                <a:gd name="T12" fmla="*/ 368 w 417"/>
                <a:gd name="T13" fmla="*/ 438 h 1013"/>
                <a:gd name="T14" fmla="*/ 373 w 417"/>
                <a:gd name="T15" fmla="*/ 499 h 1013"/>
                <a:gd name="T16" fmla="*/ 373 w 417"/>
                <a:gd name="T17" fmla="*/ 505 h 1013"/>
                <a:gd name="T18" fmla="*/ 373 w 417"/>
                <a:gd name="T19" fmla="*/ 521 h 1013"/>
                <a:gd name="T20" fmla="*/ 371 w 417"/>
                <a:gd name="T21" fmla="*/ 558 h 1013"/>
                <a:gd name="T22" fmla="*/ 344 w 417"/>
                <a:gd name="T23" fmla="*/ 675 h 1013"/>
                <a:gd name="T24" fmla="*/ 263 w 417"/>
                <a:gd name="T25" fmla="*/ 821 h 1013"/>
                <a:gd name="T26" fmla="*/ 130 w 417"/>
                <a:gd name="T27" fmla="*/ 949 h 1013"/>
                <a:gd name="T28" fmla="*/ 74 w 417"/>
                <a:gd name="T29" fmla="*/ 985 h 1013"/>
                <a:gd name="T30" fmla="*/ 53 w 417"/>
                <a:gd name="T31" fmla="*/ 997 h 1013"/>
                <a:gd name="T32" fmla="*/ 23 w 417"/>
                <a:gd name="T33" fmla="*/ 1013 h 1013"/>
                <a:gd name="T34" fmla="*/ 55 w 417"/>
                <a:gd name="T35" fmla="*/ 1002 h 1013"/>
                <a:gd name="T36" fmla="*/ 78 w 417"/>
                <a:gd name="T37" fmla="*/ 993 h 1013"/>
                <a:gd name="T38" fmla="*/ 139 w 417"/>
                <a:gd name="T39" fmla="*/ 963 h 1013"/>
                <a:gd name="T40" fmla="*/ 251 w 417"/>
                <a:gd name="T41" fmla="*/ 882 h 1013"/>
                <a:gd name="T42" fmla="*/ 356 w 417"/>
                <a:gd name="T43" fmla="*/ 746 h 1013"/>
                <a:gd name="T44" fmla="*/ 403 w 417"/>
                <a:gd name="T45" fmla="*/ 628 h 1013"/>
                <a:gd name="T46" fmla="*/ 417 w 417"/>
                <a:gd name="T47" fmla="*/ 530 h 1013"/>
                <a:gd name="T48" fmla="*/ 417 w 417"/>
                <a:gd name="T49" fmla="*/ 513 h 1013"/>
                <a:gd name="T50" fmla="*/ 417 w 417"/>
                <a:gd name="T51" fmla="*/ 502 h 1013"/>
                <a:gd name="T52" fmla="*/ 417 w 417"/>
                <a:gd name="T53" fmla="*/ 498 h 1013"/>
                <a:gd name="T54" fmla="*/ 411 w 417"/>
                <a:gd name="T55" fmla="*/ 431 h 1013"/>
                <a:gd name="T56" fmla="*/ 345 w 417"/>
                <a:gd name="T57" fmla="*/ 251 h 1013"/>
                <a:gd name="T58" fmla="*/ 233 w 417"/>
                <a:gd name="T59" fmla="*/ 120 h 1013"/>
                <a:gd name="T60" fmla="*/ 117 w 417"/>
                <a:gd name="T61" fmla="*/ 44 h 1013"/>
                <a:gd name="T62" fmla="*/ 56 w 417"/>
                <a:gd name="T63" fmla="*/ 17 h 1013"/>
                <a:gd name="T64" fmla="*/ 32 w 417"/>
                <a:gd name="T65" fmla="*/ 9 h 1013"/>
                <a:gd name="T66" fmla="*/ 0 w 417"/>
                <a:gd name="T6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1013">
                  <a:moveTo>
                    <a:pt x="0" y="0"/>
                  </a:moveTo>
                  <a:cubicBezTo>
                    <a:pt x="0" y="0"/>
                    <a:pt x="4" y="2"/>
                    <a:pt x="14" y="6"/>
                  </a:cubicBezTo>
                  <a:cubicBezTo>
                    <a:pt x="18" y="8"/>
                    <a:pt x="24" y="11"/>
                    <a:pt x="30" y="14"/>
                  </a:cubicBezTo>
                  <a:cubicBezTo>
                    <a:pt x="33" y="16"/>
                    <a:pt x="37" y="17"/>
                    <a:pt x="40" y="19"/>
                  </a:cubicBezTo>
                  <a:cubicBezTo>
                    <a:pt x="44" y="21"/>
                    <a:pt x="48" y="23"/>
                    <a:pt x="52" y="25"/>
                  </a:cubicBezTo>
                  <a:cubicBezTo>
                    <a:pt x="60" y="29"/>
                    <a:pt x="69" y="34"/>
                    <a:pt x="79" y="40"/>
                  </a:cubicBezTo>
                  <a:cubicBezTo>
                    <a:pt x="88" y="46"/>
                    <a:pt x="98" y="52"/>
                    <a:pt x="109" y="59"/>
                  </a:cubicBezTo>
                  <a:cubicBezTo>
                    <a:pt x="130" y="73"/>
                    <a:pt x="154" y="89"/>
                    <a:pt x="177" y="110"/>
                  </a:cubicBezTo>
                  <a:cubicBezTo>
                    <a:pt x="201" y="130"/>
                    <a:pt x="225" y="153"/>
                    <a:pt x="248" y="180"/>
                  </a:cubicBezTo>
                  <a:cubicBezTo>
                    <a:pt x="260" y="193"/>
                    <a:pt x="271" y="208"/>
                    <a:pt x="281" y="223"/>
                  </a:cubicBezTo>
                  <a:cubicBezTo>
                    <a:pt x="292" y="238"/>
                    <a:pt x="302" y="254"/>
                    <a:pt x="311" y="271"/>
                  </a:cubicBezTo>
                  <a:cubicBezTo>
                    <a:pt x="320" y="288"/>
                    <a:pt x="329" y="305"/>
                    <a:pt x="336" y="323"/>
                  </a:cubicBezTo>
                  <a:cubicBezTo>
                    <a:pt x="343" y="341"/>
                    <a:pt x="350" y="360"/>
                    <a:pt x="355" y="379"/>
                  </a:cubicBezTo>
                  <a:cubicBezTo>
                    <a:pt x="361" y="398"/>
                    <a:pt x="365" y="418"/>
                    <a:pt x="368" y="438"/>
                  </a:cubicBezTo>
                  <a:cubicBezTo>
                    <a:pt x="371" y="458"/>
                    <a:pt x="373" y="478"/>
                    <a:pt x="373" y="498"/>
                  </a:cubicBezTo>
                  <a:cubicBezTo>
                    <a:pt x="373" y="499"/>
                    <a:pt x="373" y="499"/>
                    <a:pt x="373" y="499"/>
                  </a:cubicBezTo>
                  <a:cubicBezTo>
                    <a:pt x="373" y="501"/>
                    <a:pt x="373" y="501"/>
                    <a:pt x="373" y="501"/>
                  </a:cubicBezTo>
                  <a:cubicBezTo>
                    <a:pt x="373" y="505"/>
                    <a:pt x="373" y="505"/>
                    <a:pt x="373" y="505"/>
                  </a:cubicBezTo>
                  <a:cubicBezTo>
                    <a:pt x="373" y="513"/>
                    <a:pt x="373" y="513"/>
                    <a:pt x="373" y="513"/>
                  </a:cubicBezTo>
                  <a:cubicBezTo>
                    <a:pt x="373" y="516"/>
                    <a:pt x="373" y="519"/>
                    <a:pt x="373" y="521"/>
                  </a:cubicBezTo>
                  <a:cubicBezTo>
                    <a:pt x="373" y="529"/>
                    <a:pt x="373" y="529"/>
                    <a:pt x="373" y="529"/>
                  </a:cubicBezTo>
                  <a:cubicBezTo>
                    <a:pt x="373" y="538"/>
                    <a:pt x="372" y="548"/>
                    <a:pt x="371" y="558"/>
                  </a:cubicBezTo>
                  <a:cubicBezTo>
                    <a:pt x="368" y="578"/>
                    <a:pt x="365" y="598"/>
                    <a:pt x="361" y="618"/>
                  </a:cubicBezTo>
                  <a:cubicBezTo>
                    <a:pt x="356" y="637"/>
                    <a:pt x="351" y="656"/>
                    <a:pt x="344" y="675"/>
                  </a:cubicBezTo>
                  <a:cubicBezTo>
                    <a:pt x="338" y="693"/>
                    <a:pt x="330" y="711"/>
                    <a:pt x="322" y="728"/>
                  </a:cubicBezTo>
                  <a:cubicBezTo>
                    <a:pt x="305" y="762"/>
                    <a:pt x="285" y="794"/>
                    <a:pt x="263" y="821"/>
                  </a:cubicBezTo>
                  <a:cubicBezTo>
                    <a:pt x="241" y="849"/>
                    <a:pt x="218" y="874"/>
                    <a:pt x="196" y="895"/>
                  </a:cubicBezTo>
                  <a:cubicBezTo>
                    <a:pt x="173" y="916"/>
                    <a:pt x="150" y="934"/>
                    <a:pt x="130" y="949"/>
                  </a:cubicBezTo>
                  <a:cubicBezTo>
                    <a:pt x="119" y="957"/>
                    <a:pt x="109" y="963"/>
                    <a:pt x="100" y="969"/>
                  </a:cubicBezTo>
                  <a:cubicBezTo>
                    <a:pt x="91" y="975"/>
                    <a:pt x="82" y="981"/>
                    <a:pt x="74" y="985"/>
                  </a:cubicBezTo>
                  <a:cubicBezTo>
                    <a:pt x="70" y="987"/>
                    <a:pt x="66" y="990"/>
                    <a:pt x="63" y="992"/>
                  </a:cubicBezTo>
                  <a:cubicBezTo>
                    <a:pt x="59" y="994"/>
                    <a:pt x="56" y="995"/>
                    <a:pt x="53" y="997"/>
                  </a:cubicBezTo>
                  <a:cubicBezTo>
                    <a:pt x="46" y="1001"/>
                    <a:pt x="41" y="1004"/>
                    <a:pt x="37" y="1006"/>
                  </a:cubicBezTo>
                  <a:cubicBezTo>
                    <a:pt x="28" y="1010"/>
                    <a:pt x="23" y="1013"/>
                    <a:pt x="23" y="1013"/>
                  </a:cubicBezTo>
                  <a:cubicBezTo>
                    <a:pt x="23" y="1013"/>
                    <a:pt x="28" y="1011"/>
                    <a:pt x="38" y="1008"/>
                  </a:cubicBezTo>
                  <a:cubicBezTo>
                    <a:pt x="42" y="1007"/>
                    <a:pt x="48" y="1005"/>
                    <a:pt x="55" y="1002"/>
                  </a:cubicBezTo>
                  <a:cubicBezTo>
                    <a:pt x="58" y="1001"/>
                    <a:pt x="62" y="1000"/>
                    <a:pt x="66" y="998"/>
                  </a:cubicBezTo>
                  <a:cubicBezTo>
                    <a:pt x="70" y="996"/>
                    <a:pt x="74" y="995"/>
                    <a:pt x="78" y="993"/>
                  </a:cubicBezTo>
                  <a:cubicBezTo>
                    <a:pt x="87" y="990"/>
                    <a:pt x="96" y="985"/>
                    <a:pt x="106" y="980"/>
                  </a:cubicBezTo>
                  <a:cubicBezTo>
                    <a:pt x="117" y="975"/>
                    <a:pt x="127" y="970"/>
                    <a:pt x="139" y="963"/>
                  </a:cubicBezTo>
                  <a:cubicBezTo>
                    <a:pt x="162" y="951"/>
                    <a:pt x="187" y="935"/>
                    <a:pt x="212" y="915"/>
                  </a:cubicBezTo>
                  <a:cubicBezTo>
                    <a:pt x="225" y="905"/>
                    <a:pt x="238" y="894"/>
                    <a:pt x="251" y="882"/>
                  </a:cubicBezTo>
                  <a:cubicBezTo>
                    <a:pt x="264" y="870"/>
                    <a:pt x="276" y="857"/>
                    <a:pt x="289" y="843"/>
                  </a:cubicBezTo>
                  <a:cubicBezTo>
                    <a:pt x="314" y="815"/>
                    <a:pt x="337" y="782"/>
                    <a:pt x="356" y="746"/>
                  </a:cubicBezTo>
                  <a:cubicBezTo>
                    <a:pt x="366" y="728"/>
                    <a:pt x="375" y="709"/>
                    <a:pt x="383" y="689"/>
                  </a:cubicBezTo>
                  <a:cubicBezTo>
                    <a:pt x="391" y="669"/>
                    <a:pt x="397" y="649"/>
                    <a:pt x="403" y="628"/>
                  </a:cubicBezTo>
                  <a:cubicBezTo>
                    <a:pt x="408" y="607"/>
                    <a:pt x="412" y="585"/>
                    <a:pt x="414" y="563"/>
                  </a:cubicBezTo>
                  <a:cubicBezTo>
                    <a:pt x="415" y="552"/>
                    <a:pt x="417" y="541"/>
                    <a:pt x="417" y="530"/>
                  </a:cubicBezTo>
                  <a:cubicBezTo>
                    <a:pt x="417" y="521"/>
                    <a:pt x="417" y="521"/>
                    <a:pt x="417" y="521"/>
                  </a:cubicBezTo>
                  <a:cubicBezTo>
                    <a:pt x="417" y="519"/>
                    <a:pt x="417" y="516"/>
                    <a:pt x="417" y="513"/>
                  </a:cubicBezTo>
                  <a:cubicBezTo>
                    <a:pt x="417" y="506"/>
                    <a:pt x="417" y="506"/>
                    <a:pt x="417" y="506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0"/>
                    <a:pt x="417" y="500"/>
                    <a:pt x="417" y="500"/>
                  </a:cubicBezTo>
                  <a:cubicBezTo>
                    <a:pt x="417" y="498"/>
                    <a:pt x="417" y="498"/>
                    <a:pt x="417" y="498"/>
                  </a:cubicBezTo>
                  <a:cubicBezTo>
                    <a:pt x="417" y="497"/>
                    <a:pt x="417" y="497"/>
                    <a:pt x="417" y="497"/>
                  </a:cubicBezTo>
                  <a:cubicBezTo>
                    <a:pt x="417" y="475"/>
                    <a:pt x="415" y="453"/>
                    <a:pt x="411" y="431"/>
                  </a:cubicBezTo>
                  <a:cubicBezTo>
                    <a:pt x="408" y="409"/>
                    <a:pt x="403" y="388"/>
                    <a:pt x="397" y="367"/>
                  </a:cubicBezTo>
                  <a:cubicBezTo>
                    <a:pt x="384" y="325"/>
                    <a:pt x="366" y="286"/>
                    <a:pt x="345" y="251"/>
                  </a:cubicBezTo>
                  <a:cubicBezTo>
                    <a:pt x="323" y="216"/>
                    <a:pt x="299" y="185"/>
                    <a:pt x="273" y="158"/>
                  </a:cubicBezTo>
                  <a:cubicBezTo>
                    <a:pt x="260" y="144"/>
                    <a:pt x="246" y="132"/>
                    <a:pt x="233" y="120"/>
                  </a:cubicBezTo>
                  <a:cubicBezTo>
                    <a:pt x="220" y="109"/>
                    <a:pt x="206" y="99"/>
                    <a:pt x="193" y="89"/>
                  </a:cubicBezTo>
                  <a:cubicBezTo>
                    <a:pt x="167" y="71"/>
                    <a:pt x="141" y="56"/>
                    <a:pt x="117" y="44"/>
                  </a:cubicBezTo>
                  <a:cubicBezTo>
                    <a:pt x="106" y="38"/>
                    <a:pt x="95" y="33"/>
                    <a:pt x="84" y="28"/>
                  </a:cubicBezTo>
                  <a:cubicBezTo>
                    <a:pt x="74" y="24"/>
                    <a:pt x="64" y="20"/>
                    <a:pt x="56" y="17"/>
                  </a:cubicBezTo>
                  <a:cubicBezTo>
                    <a:pt x="51" y="16"/>
                    <a:pt x="47" y="14"/>
                    <a:pt x="43" y="13"/>
                  </a:cubicBezTo>
                  <a:cubicBezTo>
                    <a:pt x="39" y="11"/>
                    <a:pt x="35" y="10"/>
                    <a:pt x="32" y="9"/>
                  </a:cubicBezTo>
                  <a:cubicBezTo>
                    <a:pt x="25" y="7"/>
                    <a:pt x="19" y="5"/>
                    <a:pt x="14" y="4"/>
                  </a:cubicBezTo>
                  <a:cubicBezTo>
                    <a:pt x="5" y="1"/>
                    <a:pt x="0" y="0"/>
                    <a:pt x="0" y="0"/>
                  </a:cubicBezTo>
                </a:path>
              </a:pathLst>
            </a:custGeom>
            <a:solidFill>
              <a:srgbClr val="73D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Rectangle 48">
            <a:extLst>
              <a:ext uri="{FF2B5EF4-FFF2-40B4-BE49-F238E27FC236}">
                <a16:creationId xmlns:a16="http://schemas.microsoft.com/office/drawing/2014/main" id="{42C44510-9B14-4C7C-BEBF-4D0819DC5C68}"/>
              </a:ext>
            </a:extLst>
          </p:cNvPr>
          <p:cNvSpPr/>
          <p:nvPr/>
        </p:nvSpPr>
        <p:spPr>
          <a:xfrm>
            <a:off x="1902780" y="2784689"/>
            <a:ext cx="185367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all" spc="0" normalizeH="0" baseline="0" noProof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tendencias</a:t>
            </a:r>
            <a:endParaRPr kumimoji="0" lang="en-US" sz="2000" b="0" i="0" u="none" strike="noStrike" kern="0" cap="all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6" name="Group 51">
            <a:extLst>
              <a:ext uri="{FF2B5EF4-FFF2-40B4-BE49-F238E27FC236}">
                <a16:creationId xmlns:a16="http://schemas.microsoft.com/office/drawing/2014/main" id="{64975EFD-6BE0-440B-8A37-CF3BAC948B42}"/>
              </a:ext>
            </a:extLst>
          </p:cNvPr>
          <p:cNvGrpSpPr/>
          <p:nvPr/>
        </p:nvGrpSpPr>
        <p:grpSpPr>
          <a:xfrm>
            <a:off x="8774" y="1749576"/>
            <a:ext cx="1571662" cy="2453972"/>
            <a:chOff x="583805" y="1474677"/>
            <a:chExt cx="1571662" cy="2453972"/>
          </a:xfrm>
        </p:grpSpPr>
        <p:sp>
          <p:nvSpPr>
            <p:cNvPr id="22" name="Right Arrow 49">
              <a:extLst>
                <a:ext uri="{FF2B5EF4-FFF2-40B4-BE49-F238E27FC236}">
                  <a16:creationId xmlns:a16="http://schemas.microsoft.com/office/drawing/2014/main" id="{C80553C0-7F2E-427C-850C-A5915FAB3ACD}"/>
                </a:ext>
              </a:extLst>
            </p:cNvPr>
            <p:cNvSpPr/>
            <p:nvPr/>
          </p:nvSpPr>
          <p:spPr>
            <a:xfrm>
              <a:off x="614720" y="1474677"/>
              <a:ext cx="1540747" cy="2453972"/>
            </a:xfrm>
            <a:prstGeom prst="rightArrow">
              <a:avLst>
                <a:gd name="adj1" fmla="val 64150"/>
                <a:gd name="adj2" fmla="val 39227"/>
              </a:avLst>
            </a:prstGeom>
            <a:solidFill>
              <a:srgbClr val="73D0DA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50">
              <a:extLst>
                <a:ext uri="{FF2B5EF4-FFF2-40B4-BE49-F238E27FC236}">
                  <a16:creationId xmlns:a16="http://schemas.microsoft.com/office/drawing/2014/main" id="{F63E090B-896A-475D-93A3-53D4C21C6911}"/>
                </a:ext>
              </a:extLst>
            </p:cNvPr>
            <p:cNvSpPr/>
            <p:nvPr/>
          </p:nvSpPr>
          <p:spPr>
            <a:xfrm>
              <a:off x="583805" y="2311295"/>
              <a:ext cx="140696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323A45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Analítica</a:t>
              </a:r>
              <a:r>
                <a:rPr kumimoji="0" lang="en-US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323A45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e </a:t>
              </a:r>
              <a:r>
                <a:rPr lang="en-US" sz="2500" kern="0" dirty="0">
                  <a:solidFill>
                    <a:srgbClr val="323A45"/>
                  </a:solidFill>
                  <a:latin typeface="Arial" pitchFamily="34" charset="0"/>
                  <a:cs typeface="Arial" pitchFamily="34" charset="0"/>
                </a:rPr>
                <a:t>IA</a:t>
              </a:r>
              <a:endPara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323A4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7" name="Rectangle 54">
            <a:extLst>
              <a:ext uri="{FF2B5EF4-FFF2-40B4-BE49-F238E27FC236}">
                <a16:creationId xmlns:a16="http://schemas.microsoft.com/office/drawing/2014/main" id="{69281816-CB41-4736-BEFE-D1D247FC4EAE}"/>
              </a:ext>
            </a:extLst>
          </p:cNvPr>
          <p:cNvSpPr/>
          <p:nvPr/>
        </p:nvSpPr>
        <p:spPr>
          <a:xfrm>
            <a:off x="3937438" y="5202157"/>
            <a:ext cx="4961065" cy="984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err="1">
                <a:solidFill>
                  <a:srgbClr val="05226D"/>
                </a:solidFill>
                <a:latin typeface="Helvetica LT Std" panose="020B0504020202020204" pitchFamily="34" charset="0"/>
                <a:ea typeface="+mj-ea"/>
                <a:cs typeface="+mj-cs"/>
              </a:rPr>
              <a:t>Necesidades</a:t>
            </a:r>
            <a:r>
              <a:rPr lang="en-US" sz="2200" b="1">
                <a:solidFill>
                  <a:srgbClr val="05226D"/>
                </a:solidFill>
                <a:latin typeface="Helvetica LT Std" panose="020B0504020202020204" pitchFamily="34" charset="0"/>
                <a:ea typeface="+mj-ea"/>
                <a:cs typeface="+mj-cs"/>
              </a:rPr>
              <a:t> de la </a:t>
            </a:r>
            <a:r>
              <a:rPr lang="en-US" sz="2200" b="1" err="1">
                <a:solidFill>
                  <a:srgbClr val="05226D"/>
                </a:solidFill>
                <a:latin typeface="Helvetica LT Std" panose="020B0504020202020204" pitchFamily="34" charset="0"/>
                <a:ea typeface="+mj-ea"/>
                <a:cs typeface="+mj-cs"/>
              </a:rPr>
              <a:t>organización</a:t>
            </a:r>
            <a:endParaRPr lang="en-US" sz="2200" b="1">
              <a:solidFill>
                <a:srgbClr val="05226D"/>
              </a:solidFill>
              <a:latin typeface="Helvetica LT Std" panose="020B0504020202020204" pitchFamily="34" charset="0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Predecir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comportamiento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anticipar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necesidad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establecer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patrones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autoservicios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 BI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9" name="Group 39">
            <a:extLst>
              <a:ext uri="{FF2B5EF4-FFF2-40B4-BE49-F238E27FC236}">
                <a16:creationId xmlns:a16="http://schemas.microsoft.com/office/drawing/2014/main" id="{6221559A-8CC3-4F25-8D3C-343507D5760A}"/>
              </a:ext>
            </a:extLst>
          </p:cNvPr>
          <p:cNvGrpSpPr/>
          <p:nvPr/>
        </p:nvGrpSpPr>
        <p:grpSpPr>
          <a:xfrm>
            <a:off x="3890121" y="1910271"/>
            <a:ext cx="686616" cy="2054409"/>
            <a:chOff x="4498203" y="1631997"/>
            <a:chExt cx="686616" cy="2054409"/>
          </a:xfrm>
        </p:grpSpPr>
        <p:cxnSp>
          <p:nvCxnSpPr>
            <p:cNvPr id="19" name="Straight Connector 34">
              <a:extLst>
                <a:ext uri="{FF2B5EF4-FFF2-40B4-BE49-F238E27FC236}">
                  <a16:creationId xmlns:a16="http://schemas.microsoft.com/office/drawing/2014/main" id="{5E217BD1-6142-46F9-86F8-E76CC79B0BBD}"/>
                </a:ext>
              </a:extLst>
            </p:cNvPr>
            <p:cNvCxnSpPr/>
            <p:nvPr/>
          </p:nvCxnSpPr>
          <p:spPr>
            <a:xfrm>
              <a:off x="4498203" y="1951971"/>
              <a:ext cx="0" cy="141446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0" name="Straight Connector 35">
              <a:extLst>
                <a:ext uri="{FF2B5EF4-FFF2-40B4-BE49-F238E27FC236}">
                  <a16:creationId xmlns:a16="http://schemas.microsoft.com/office/drawing/2014/main" id="{070E3E3F-58AD-4855-9B28-0C571EC38990}"/>
                </a:ext>
              </a:extLst>
            </p:cNvPr>
            <p:cNvCxnSpPr/>
            <p:nvPr/>
          </p:nvCxnSpPr>
          <p:spPr>
            <a:xfrm>
              <a:off x="5184819" y="1951971"/>
              <a:ext cx="0" cy="141446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1" name="Rectangle 38">
              <a:extLst>
                <a:ext uri="{FF2B5EF4-FFF2-40B4-BE49-F238E27FC236}">
                  <a16:creationId xmlns:a16="http://schemas.microsoft.com/office/drawing/2014/main" id="{DB930D23-0D1D-48A6-B36F-AB1CF0F1B94C}"/>
                </a:ext>
              </a:extLst>
            </p:cNvPr>
            <p:cNvSpPr/>
            <p:nvPr/>
          </p:nvSpPr>
          <p:spPr>
            <a:xfrm>
              <a:off x="4580849" y="1631997"/>
              <a:ext cx="461665" cy="2054409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err="1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Declive</a:t>
              </a:r>
              <a:r>
                <a:rPr lang="en-US" kern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 del </a:t>
              </a:r>
              <a:r>
                <a:rPr lang="en-US" kern="0" err="1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tablero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" name="Group 40">
            <a:extLst>
              <a:ext uri="{FF2B5EF4-FFF2-40B4-BE49-F238E27FC236}">
                <a16:creationId xmlns:a16="http://schemas.microsoft.com/office/drawing/2014/main" id="{C695BAB4-5FCF-49E2-8955-AB14039A7BAE}"/>
              </a:ext>
            </a:extLst>
          </p:cNvPr>
          <p:cNvGrpSpPr/>
          <p:nvPr/>
        </p:nvGrpSpPr>
        <p:grpSpPr>
          <a:xfrm>
            <a:off x="5274809" y="1713575"/>
            <a:ext cx="1253471" cy="2554545"/>
            <a:chOff x="5184819" y="1435301"/>
            <a:chExt cx="1253471" cy="2554545"/>
          </a:xfrm>
        </p:grpSpPr>
        <p:cxnSp>
          <p:nvCxnSpPr>
            <p:cNvPr id="17" name="Straight Connector 42">
              <a:extLst>
                <a:ext uri="{FF2B5EF4-FFF2-40B4-BE49-F238E27FC236}">
                  <a16:creationId xmlns:a16="http://schemas.microsoft.com/office/drawing/2014/main" id="{D4AE5F20-71C1-476F-9743-EDD990CFA4C3}"/>
                </a:ext>
              </a:extLst>
            </p:cNvPr>
            <p:cNvCxnSpPr/>
            <p:nvPr/>
          </p:nvCxnSpPr>
          <p:spPr>
            <a:xfrm>
              <a:off x="5184819" y="1951971"/>
              <a:ext cx="0" cy="141446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8" name="Rectangle 43">
              <a:extLst>
                <a:ext uri="{FF2B5EF4-FFF2-40B4-BE49-F238E27FC236}">
                  <a16:creationId xmlns:a16="http://schemas.microsoft.com/office/drawing/2014/main" id="{5BB423F8-2FB6-4D33-9301-A031B775432D}"/>
                </a:ext>
              </a:extLst>
            </p:cNvPr>
            <p:cNvSpPr/>
            <p:nvPr/>
          </p:nvSpPr>
          <p:spPr>
            <a:xfrm>
              <a:off x="5976625" y="1435301"/>
              <a:ext cx="461665" cy="2554545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err="1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Indeligencia</a:t>
              </a:r>
              <a:r>
                <a:rPr lang="en-US" kern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 de </a:t>
              </a:r>
              <a:r>
                <a:rPr lang="en-US" kern="0" err="1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decisión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up 44">
            <a:extLst>
              <a:ext uri="{FF2B5EF4-FFF2-40B4-BE49-F238E27FC236}">
                <a16:creationId xmlns:a16="http://schemas.microsoft.com/office/drawing/2014/main" id="{3EDBF9B1-65F9-4DEC-A9BC-452E35ABE4CA}"/>
              </a:ext>
            </a:extLst>
          </p:cNvPr>
          <p:cNvGrpSpPr/>
          <p:nvPr/>
        </p:nvGrpSpPr>
        <p:grpSpPr>
          <a:xfrm>
            <a:off x="4660891" y="2230245"/>
            <a:ext cx="1314004" cy="1414463"/>
            <a:chOff x="3870815" y="1951971"/>
            <a:chExt cx="1314004" cy="1414463"/>
          </a:xfrm>
        </p:grpSpPr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89ECDC89-CB7B-4138-95F4-8093A6331AE8}"/>
                </a:ext>
              </a:extLst>
            </p:cNvPr>
            <p:cNvCxnSpPr/>
            <p:nvPr/>
          </p:nvCxnSpPr>
          <p:spPr>
            <a:xfrm>
              <a:off x="5184819" y="1951971"/>
              <a:ext cx="0" cy="141446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id="{A1A343B9-9432-4F39-B753-6CDD54FFD2A3}"/>
                </a:ext>
              </a:extLst>
            </p:cNvPr>
            <p:cNvSpPr/>
            <p:nvPr/>
          </p:nvSpPr>
          <p:spPr>
            <a:xfrm>
              <a:off x="3870815" y="2114975"/>
              <a:ext cx="461665" cy="1195199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X </a:t>
              </a:r>
              <a:r>
                <a:rPr kumimoji="0" lang="en-US" sz="1800" b="0" i="0" u="none" strike="noStrike" kern="0" cap="none" spc="0" normalizeH="0" baseline="0" noProof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Analítica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55">
            <a:extLst>
              <a:ext uri="{FF2B5EF4-FFF2-40B4-BE49-F238E27FC236}">
                <a16:creationId xmlns:a16="http://schemas.microsoft.com/office/drawing/2014/main" id="{45B4DA9B-E044-425E-8ED3-860A48064529}"/>
              </a:ext>
            </a:extLst>
          </p:cNvPr>
          <p:cNvGrpSpPr/>
          <p:nvPr/>
        </p:nvGrpSpPr>
        <p:grpSpPr>
          <a:xfrm>
            <a:off x="5363628" y="2025688"/>
            <a:ext cx="1263432" cy="1938992"/>
            <a:chOff x="3921387" y="1747414"/>
            <a:chExt cx="1263432" cy="1938992"/>
          </a:xfrm>
        </p:grpSpPr>
        <p:cxnSp>
          <p:nvCxnSpPr>
            <p:cNvPr id="13" name="Straight Connector 56">
              <a:extLst>
                <a:ext uri="{FF2B5EF4-FFF2-40B4-BE49-F238E27FC236}">
                  <a16:creationId xmlns:a16="http://schemas.microsoft.com/office/drawing/2014/main" id="{104B9D8D-FD11-41C2-80CD-59C5551D7542}"/>
                </a:ext>
              </a:extLst>
            </p:cNvPr>
            <p:cNvCxnSpPr/>
            <p:nvPr/>
          </p:nvCxnSpPr>
          <p:spPr>
            <a:xfrm>
              <a:off x="5184819" y="1951971"/>
              <a:ext cx="0" cy="141446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4" name="Rectangle 57">
              <a:extLst>
                <a:ext uri="{FF2B5EF4-FFF2-40B4-BE49-F238E27FC236}">
                  <a16:creationId xmlns:a16="http://schemas.microsoft.com/office/drawing/2014/main" id="{B8B94E63-0E96-4C46-B02A-C28EB9802874}"/>
                </a:ext>
              </a:extLst>
            </p:cNvPr>
            <p:cNvSpPr/>
            <p:nvPr/>
          </p:nvSpPr>
          <p:spPr>
            <a:xfrm>
              <a:off x="3921387" y="1747414"/>
              <a:ext cx="461665" cy="1938992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Mercado de </a:t>
              </a:r>
              <a:r>
                <a:rPr lang="en-US" kern="0" err="1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Arial" pitchFamily="34" charset="0"/>
                  <a:cs typeface="Arial" pitchFamily="34" charset="0"/>
                </a:rPr>
                <a:t>datos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4" name="Rectangle 57">
            <a:extLst>
              <a:ext uri="{FF2B5EF4-FFF2-40B4-BE49-F238E27FC236}">
                <a16:creationId xmlns:a16="http://schemas.microsoft.com/office/drawing/2014/main" id="{13730C6D-475B-4961-9D48-CE8BA5826371}"/>
              </a:ext>
            </a:extLst>
          </p:cNvPr>
          <p:cNvSpPr/>
          <p:nvPr/>
        </p:nvSpPr>
        <p:spPr>
          <a:xfrm>
            <a:off x="6684756" y="1396040"/>
            <a:ext cx="461665" cy="3054682"/>
          </a:xfrm>
          <a:prstGeom prst="rect">
            <a:avLst/>
          </a:prstGeom>
        </p:spPr>
        <p:txBody>
          <a:bodyPr vert="vert270"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Gestión</a:t>
            </a:r>
            <a:r>
              <a:rPr lang="en-US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kern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datos</a:t>
            </a:r>
            <a:r>
              <a:rPr lang="en-US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kern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itchFamily="34" charset="0"/>
                <a:cs typeface="Arial" pitchFamily="34" charset="0"/>
              </a:rPr>
              <a:t>aumentada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5" name="Imagen 54" descr="Imagen que contiene Gráfico circular&#10;&#10;Descripción generada automáticamente">
            <a:extLst>
              <a:ext uri="{FF2B5EF4-FFF2-40B4-BE49-F238E27FC236}">
                <a16:creationId xmlns:a16="http://schemas.microsoft.com/office/drawing/2014/main" id="{2AC1C5F7-C814-D794-1041-847844C307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5" t="18041" r="22892" b="21959"/>
          <a:stretch/>
        </p:blipFill>
        <p:spPr>
          <a:xfrm>
            <a:off x="7741403" y="102679"/>
            <a:ext cx="1402597" cy="1080001"/>
          </a:xfrm>
          <a:prstGeom prst="rect">
            <a:avLst/>
          </a:prstGeom>
        </p:spPr>
      </p:pic>
      <p:pic>
        <p:nvPicPr>
          <p:cNvPr id="56" name="Imagen 5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2955202-AFA0-1BB0-6F47-FA3BC7C46A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01" y="102680"/>
            <a:ext cx="140259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8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54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67248B11DD43344A9602BFC26216B9F" ma:contentTypeVersion="6" ma:contentTypeDescription="Crear nuevo documento." ma:contentTypeScope="" ma:versionID="feb476b62c65a8681189413730080a55">
  <xsd:schema xmlns:xsd="http://www.w3.org/2001/XMLSchema" xmlns:xs="http://www.w3.org/2001/XMLSchema" xmlns:p="http://schemas.microsoft.com/office/2006/metadata/properties" xmlns:ns1="http://schemas.microsoft.com/sharepoint/v3" xmlns:ns2="a190a9dd-279f-4f8e-902c-c020fe4123b4" targetNamespace="http://schemas.microsoft.com/office/2006/metadata/properties" ma:root="true" ma:fieldsID="4cbccc2df63f418c54a671de705f26d0" ns1:_="" ns2:_="">
    <xsd:import namespace="http://schemas.microsoft.com/sharepoint/v3"/>
    <xsd:import namespace="a190a9dd-279f-4f8e-902c-c020fe4123b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0a9dd-279f-4f8e-902c-c020fe4123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1BB2F7-AA82-4321-B4D5-0BD055C37D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190a9dd-279f-4f8e-902c-c020fe412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EBC616-5A4A-4D63-9A1E-F20C042E30F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0DB4828-AFD6-403F-A875-591517F549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1677</TotalTime>
  <Words>705</Words>
  <Application>Microsoft Office PowerPoint</Application>
  <PresentationFormat>Presentación en pantalla (4:3)</PresentationFormat>
  <Paragraphs>182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Arial Black</vt:lpstr>
      <vt:lpstr>Calibri</vt:lpstr>
      <vt:lpstr>Helvetica</vt:lpstr>
      <vt:lpstr>Helvetica LT Std</vt:lpstr>
      <vt:lpstr>Segoe UI</vt:lpstr>
      <vt:lpstr>Tema de Office</vt:lpstr>
      <vt:lpstr>Presentación de PowerPoint</vt:lpstr>
      <vt:lpstr>Presentación de PowerPoint</vt:lpstr>
      <vt:lpstr>Presentación de PowerPoint</vt:lpstr>
      <vt:lpstr>Los pasos 1 y 2</vt:lpstr>
      <vt:lpstr>Presentación de PowerPoint</vt:lpstr>
      <vt:lpstr>Qué si y qué no es Inteligencia de Decisión </vt:lpstr>
      <vt:lpstr>Presentación de PowerPoint</vt:lpstr>
      <vt:lpstr>Ecosistema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Douglas Rivera Solano</dc:creator>
  <cp:lastModifiedBy>Jason Acevedo Esquivel</cp:lastModifiedBy>
  <cp:revision>11</cp:revision>
  <dcterms:created xsi:type="dcterms:W3CDTF">2018-07-09T19:45:04Z</dcterms:created>
  <dcterms:modified xsi:type="dcterms:W3CDTF">2022-08-20T00:06:45Z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0x010100A67248B11DD43344A9602BFC26216B9F</vt:lpwstr>
  </property>
</Properties>
</file>