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8" r:id="rId17"/>
    <p:sldId id="276" r:id="rId18"/>
    <p:sldId id="273" r:id="rId19"/>
    <p:sldId id="277" r:id="rId20"/>
    <p:sldId id="267" r:id="rId21"/>
    <p:sldId id="274" r:id="rId22"/>
    <p:sldId id="275" r:id="rId23"/>
    <p:sldId id="279" r:id="rId24"/>
    <p:sldId id="266" r:id="rId25"/>
  </p:sldIdLst>
  <p:sldSz cx="9363075" cy="720566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29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9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4" autoAdjust="0"/>
  </p:normalViewPr>
  <p:slideViewPr>
    <p:cSldViewPr snapToGrid="0" snapToObjects="1">
      <p:cViewPr>
        <p:scale>
          <a:sx n="68" d="100"/>
          <a:sy n="68" d="100"/>
        </p:scale>
        <p:origin x="1314" y="-96"/>
      </p:cViewPr>
      <p:guideLst>
        <p:guide orient="horz" pos="2270"/>
        <p:guide pos="29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2F9EE1-D300-4926-A226-DC783BFA497F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EBCA4D89-B374-40EA-8ACB-9612E07F9425}">
      <dgm:prSet phldrT="[Texto]"/>
      <dgm:spPr/>
      <dgm:t>
        <a:bodyPr/>
        <a:lstStyle/>
        <a:p>
          <a:r>
            <a:rPr lang="es-ES" dirty="0" smtClean="0"/>
            <a:t>Época Siembra</a:t>
          </a:r>
          <a:endParaRPr lang="es-ES" dirty="0"/>
        </a:p>
      </dgm:t>
    </dgm:pt>
    <dgm:pt modelId="{A0D53DA4-0D8E-42F6-9C21-727AE30AF86B}" type="parTrans" cxnId="{E1363422-A82E-4F4F-AEBE-A6E656FC0FAB}">
      <dgm:prSet/>
      <dgm:spPr/>
      <dgm:t>
        <a:bodyPr/>
        <a:lstStyle/>
        <a:p>
          <a:endParaRPr lang="es-ES"/>
        </a:p>
      </dgm:t>
    </dgm:pt>
    <dgm:pt modelId="{D777BA07-7511-44B3-8986-40CF5378DCC0}" type="sibTrans" cxnId="{E1363422-A82E-4F4F-AEBE-A6E656FC0FAB}">
      <dgm:prSet/>
      <dgm:spPr/>
      <dgm:t>
        <a:bodyPr/>
        <a:lstStyle/>
        <a:p>
          <a:endParaRPr lang="es-ES"/>
        </a:p>
      </dgm:t>
    </dgm:pt>
    <dgm:pt modelId="{F6B6356A-D546-49BE-B03F-CF9235003485}">
      <dgm:prSet phldrT="[Texto]"/>
      <dgm:spPr/>
      <dgm:t>
        <a:bodyPr/>
        <a:lstStyle/>
        <a:p>
          <a:r>
            <a:rPr lang="es-ES" dirty="0" smtClean="0"/>
            <a:t>Calidad Semilla</a:t>
          </a:r>
          <a:endParaRPr lang="es-ES" dirty="0"/>
        </a:p>
      </dgm:t>
    </dgm:pt>
    <dgm:pt modelId="{A035ECC7-A172-44C3-9A2D-12B8A3B9FBFD}" type="parTrans" cxnId="{7808DE3D-8C1D-4C0E-867A-2BE32BEDBA5C}">
      <dgm:prSet/>
      <dgm:spPr/>
      <dgm:t>
        <a:bodyPr/>
        <a:lstStyle/>
        <a:p>
          <a:endParaRPr lang="es-ES"/>
        </a:p>
      </dgm:t>
    </dgm:pt>
    <dgm:pt modelId="{369EC377-986E-432B-A143-E41C8646D16A}" type="sibTrans" cxnId="{7808DE3D-8C1D-4C0E-867A-2BE32BEDBA5C}">
      <dgm:prSet/>
      <dgm:spPr/>
      <dgm:t>
        <a:bodyPr/>
        <a:lstStyle/>
        <a:p>
          <a:endParaRPr lang="es-ES"/>
        </a:p>
      </dgm:t>
    </dgm:pt>
    <dgm:pt modelId="{767266F9-C7FE-4533-A11E-43008037512B}">
      <dgm:prSet phldrT="[Texto]"/>
      <dgm:spPr/>
      <dgm:t>
        <a:bodyPr/>
        <a:lstStyle/>
        <a:p>
          <a:r>
            <a:rPr lang="es-ES" dirty="0" smtClean="0"/>
            <a:t>Manejo Pos-siembra</a:t>
          </a:r>
          <a:endParaRPr lang="es-ES" dirty="0"/>
        </a:p>
      </dgm:t>
    </dgm:pt>
    <dgm:pt modelId="{0B70CCCB-D099-41CC-A1A5-877F9FF44B5A}" type="parTrans" cxnId="{FFAFED83-4361-47D9-AA41-DAAFAF352FAE}">
      <dgm:prSet/>
      <dgm:spPr/>
      <dgm:t>
        <a:bodyPr/>
        <a:lstStyle/>
        <a:p>
          <a:endParaRPr lang="es-ES"/>
        </a:p>
      </dgm:t>
    </dgm:pt>
    <dgm:pt modelId="{103B2451-C83B-4192-B736-89ABE97DE452}" type="sibTrans" cxnId="{FFAFED83-4361-47D9-AA41-DAAFAF352FAE}">
      <dgm:prSet/>
      <dgm:spPr/>
      <dgm:t>
        <a:bodyPr/>
        <a:lstStyle/>
        <a:p>
          <a:endParaRPr lang="es-ES"/>
        </a:p>
      </dgm:t>
    </dgm:pt>
    <dgm:pt modelId="{25157A6A-CD4C-43BF-9608-5A8EF3BDDC72}">
      <dgm:prSet/>
      <dgm:spPr/>
      <dgm:t>
        <a:bodyPr/>
        <a:lstStyle/>
        <a:p>
          <a:r>
            <a:rPr lang="es-ES" dirty="0" err="1" smtClean="0"/>
            <a:t>Selec</a:t>
          </a:r>
          <a:r>
            <a:rPr lang="es-ES" dirty="0" smtClean="0"/>
            <a:t>. Lugar</a:t>
          </a:r>
          <a:endParaRPr lang="es-ES" dirty="0"/>
        </a:p>
      </dgm:t>
    </dgm:pt>
    <dgm:pt modelId="{FC620B5B-0B18-418A-AB87-4E6ECD2C4A62}" type="parTrans" cxnId="{0E05227F-C6A5-4B86-B349-BF8D20E38205}">
      <dgm:prSet/>
      <dgm:spPr/>
      <dgm:t>
        <a:bodyPr/>
        <a:lstStyle/>
        <a:p>
          <a:endParaRPr lang="es-ES"/>
        </a:p>
      </dgm:t>
    </dgm:pt>
    <dgm:pt modelId="{A91048A1-E299-414F-8F8D-036D8FE20F14}" type="sibTrans" cxnId="{0E05227F-C6A5-4B86-B349-BF8D20E38205}">
      <dgm:prSet/>
      <dgm:spPr/>
      <dgm:t>
        <a:bodyPr/>
        <a:lstStyle/>
        <a:p>
          <a:endParaRPr lang="es-ES"/>
        </a:p>
      </dgm:t>
    </dgm:pt>
    <dgm:pt modelId="{6F982FBC-D87E-4837-A912-B79DFE54A649}">
      <dgm:prSet/>
      <dgm:spPr/>
      <dgm:t>
        <a:bodyPr/>
        <a:lstStyle/>
        <a:p>
          <a:r>
            <a:rPr lang="es-ES" dirty="0" err="1" smtClean="0"/>
            <a:t>Selec</a:t>
          </a:r>
          <a:r>
            <a:rPr lang="es-ES" dirty="0" smtClean="0"/>
            <a:t>. Especie</a:t>
          </a:r>
          <a:endParaRPr lang="es-ES" dirty="0"/>
        </a:p>
      </dgm:t>
    </dgm:pt>
    <dgm:pt modelId="{3826BB42-6BA2-4395-B5A5-4FAA9D2F6300}" type="parTrans" cxnId="{E40A2026-555E-46B4-85CA-6F9F5AE109AD}">
      <dgm:prSet/>
      <dgm:spPr/>
      <dgm:t>
        <a:bodyPr/>
        <a:lstStyle/>
        <a:p>
          <a:endParaRPr lang="es-ES"/>
        </a:p>
      </dgm:t>
    </dgm:pt>
    <dgm:pt modelId="{842B84EB-9F74-4D36-88E1-239AF171575E}" type="sibTrans" cxnId="{E40A2026-555E-46B4-85CA-6F9F5AE109AD}">
      <dgm:prSet/>
      <dgm:spPr/>
      <dgm:t>
        <a:bodyPr/>
        <a:lstStyle/>
        <a:p>
          <a:endParaRPr lang="es-ES"/>
        </a:p>
      </dgm:t>
    </dgm:pt>
    <dgm:pt modelId="{E8FADB63-30D8-4F42-9759-26B391CEB19E}">
      <dgm:prSet/>
      <dgm:spPr/>
      <dgm:t>
        <a:bodyPr/>
        <a:lstStyle/>
        <a:p>
          <a:r>
            <a:rPr lang="es-ES" dirty="0" smtClean="0"/>
            <a:t>Método Siembra</a:t>
          </a:r>
          <a:endParaRPr lang="es-ES" dirty="0"/>
        </a:p>
      </dgm:t>
    </dgm:pt>
    <dgm:pt modelId="{DB7B8D54-7C6F-4859-BDDD-6BBF6B5DF3F2}" type="parTrans" cxnId="{9F92C5EC-03EB-43F1-99F0-1630341DDBFE}">
      <dgm:prSet/>
      <dgm:spPr/>
      <dgm:t>
        <a:bodyPr/>
        <a:lstStyle/>
        <a:p>
          <a:endParaRPr lang="es-ES"/>
        </a:p>
      </dgm:t>
    </dgm:pt>
    <dgm:pt modelId="{0EFC82AF-0694-4E5A-9320-451EE22D1D41}" type="sibTrans" cxnId="{9F92C5EC-03EB-43F1-99F0-1630341DDBFE}">
      <dgm:prSet/>
      <dgm:spPr/>
      <dgm:t>
        <a:bodyPr/>
        <a:lstStyle/>
        <a:p>
          <a:endParaRPr lang="es-ES"/>
        </a:p>
      </dgm:t>
    </dgm:pt>
    <dgm:pt modelId="{2207FD9A-54BB-4649-8BC8-B19A74C45A88}" type="pres">
      <dgm:prSet presAssocID="{862F9EE1-D300-4926-A226-DC783BFA497F}" presName="CompostProcess" presStyleCnt="0">
        <dgm:presLayoutVars>
          <dgm:dir/>
          <dgm:resizeHandles val="exact"/>
        </dgm:presLayoutVars>
      </dgm:prSet>
      <dgm:spPr/>
    </dgm:pt>
    <dgm:pt modelId="{95D86D6D-1F5F-40D2-A5A9-B147BBF3B0F1}" type="pres">
      <dgm:prSet presAssocID="{862F9EE1-D300-4926-A226-DC783BFA497F}" presName="arrow" presStyleLbl="bgShp" presStyleIdx="0" presStyleCnt="1"/>
      <dgm:spPr/>
    </dgm:pt>
    <dgm:pt modelId="{3093AA58-EC7B-4EA5-B2CE-7B559C54A3C6}" type="pres">
      <dgm:prSet presAssocID="{862F9EE1-D300-4926-A226-DC783BFA497F}" presName="linearProcess" presStyleCnt="0"/>
      <dgm:spPr/>
    </dgm:pt>
    <dgm:pt modelId="{5CCE0D0F-ECBE-4F24-9CB3-FF5FA6FED018}" type="pres">
      <dgm:prSet presAssocID="{EBCA4D89-B374-40EA-8ACB-9612E07F9425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CED5DD-4A51-41BB-835F-AFC653012BC1}" type="pres">
      <dgm:prSet presAssocID="{D777BA07-7511-44B3-8986-40CF5378DCC0}" presName="sibTrans" presStyleCnt="0"/>
      <dgm:spPr/>
    </dgm:pt>
    <dgm:pt modelId="{9D1F0059-41AB-45B8-B38D-BFA9A93CE115}" type="pres">
      <dgm:prSet presAssocID="{25157A6A-CD4C-43BF-9608-5A8EF3BDDC72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672EA7-C214-4A90-886B-1F04AA6865AF}" type="pres">
      <dgm:prSet presAssocID="{A91048A1-E299-414F-8F8D-036D8FE20F14}" presName="sibTrans" presStyleCnt="0"/>
      <dgm:spPr/>
    </dgm:pt>
    <dgm:pt modelId="{96656C1A-42C5-4DBD-B717-2477A328B91D}" type="pres">
      <dgm:prSet presAssocID="{6F982FBC-D87E-4837-A912-B79DFE54A649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640F4B-8276-40D0-8A36-9CB70145AA29}" type="pres">
      <dgm:prSet presAssocID="{842B84EB-9F74-4D36-88E1-239AF171575E}" presName="sibTrans" presStyleCnt="0"/>
      <dgm:spPr/>
    </dgm:pt>
    <dgm:pt modelId="{442DFD24-0BD5-4E57-B45D-652A0CAE5F71}" type="pres">
      <dgm:prSet presAssocID="{E8FADB63-30D8-4F42-9759-26B391CEB19E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6B9006-9105-447F-A526-E5A2CAE1D4C1}" type="pres">
      <dgm:prSet presAssocID="{0EFC82AF-0694-4E5A-9320-451EE22D1D41}" presName="sibTrans" presStyleCnt="0"/>
      <dgm:spPr/>
    </dgm:pt>
    <dgm:pt modelId="{031226A1-BF10-4304-AAD9-E21B18C5B32B}" type="pres">
      <dgm:prSet presAssocID="{F6B6356A-D546-49BE-B03F-CF9235003485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16EE21-3C71-4227-B505-855B179E2D45}" type="pres">
      <dgm:prSet presAssocID="{369EC377-986E-432B-A143-E41C8646D16A}" presName="sibTrans" presStyleCnt="0"/>
      <dgm:spPr/>
    </dgm:pt>
    <dgm:pt modelId="{A79E804D-F5E1-41F8-BF66-582FE3012772}" type="pres">
      <dgm:prSet presAssocID="{767266F9-C7FE-4533-A11E-43008037512B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CE09DED-049B-41F9-B180-C789EA510F51}" type="presOf" srcId="{E8FADB63-30D8-4F42-9759-26B391CEB19E}" destId="{442DFD24-0BD5-4E57-B45D-652A0CAE5F71}" srcOrd="0" destOrd="0" presId="urn:microsoft.com/office/officeart/2005/8/layout/hProcess9"/>
    <dgm:cxn modelId="{0E05227F-C6A5-4B86-B349-BF8D20E38205}" srcId="{862F9EE1-D300-4926-A226-DC783BFA497F}" destId="{25157A6A-CD4C-43BF-9608-5A8EF3BDDC72}" srcOrd="1" destOrd="0" parTransId="{FC620B5B-0B18-418A-AB87-4E6ECD2C4A62}" sibTransId="{A91048A1-E299-414F-8F8D-036D8FE20F14}"/>
    <dgm:cxn modelId="{9F92C5EC-03EB-43F1-99F0-1630341DDBFE}" srcId="{862F9EE1-D300-4926-A226-DC783BFA497F}" destId="{E8FADB63-30D8-4F42-9759-26B391CEB19E}" srcOrd="3" destOrd="0" parTransId="{DB7B8D54-7C6F-4859-BDDD-6BBF6B5DF3F2}" sibTransId="{0EFC82AF-0694-4E5A-9320-451EE22D1D41}"/>
    <dgm:cxn modelId="{7808DE3D-8C1D-4C0E-867A-2BE32BEDBA5C}" srcId="{862F9EE1-D300-4926-A226-DC783BFA497F}" destId="{F6B6356A-D546-49BE-B03F-CF9235003485}" srcOrd="4" destOrd="0" parTransId="{A035ECC7-A172-44C3-9A2D-12B8A3B9FBFD}" sibTransId="{369EC377-986E-432B-A143-E41C8646D16A}"/>
    <dgm:cxn modelId="{E1363422-A82E-4F4F-AEBE-A6E656FC0FAB}" srcId="{862F9EE1-D300-4926-A226-DC783BFA497F}" destId="{EBCA4D89-B374-40EA-8ACB-9612E07F9425}" srcOrd="0" destOrd="0" parTransId="{A0D53DA4-0D8E-42F6-9C21-727AE30AF86B}" sibTransId="{D777BA07-7511-44B3-8986-40CF5378DCC0}"/>
    <dgm:cxn modelId="{C9CE5D31-85E7-4C6E-9F21-3DE1DBDFDDA4}" type="presOf" srcId="{6F982FBC-D87E-4837-A912-B79DFE54A649}" destId="{96656C1A-42C5-4DBD-B717-2477A328B91D}" srcOrd="0" destOrd="0" presId="urn:microsoft.com/office/officeart/2005/8/layout/hProcess9"/>
    <dgm:cxn modelId="{2B6B50EA-CEAA-44AD-A8D3-72BC2F5BDFF6}" type="presOf" srcId="{EBCA4D89-B374-40EA-8ACB-9612E07F9425}" destId="{5CCE0D0F-ECBE-4F24-9CB3-FF5FA6FED018}" srcOrd="0" destOrd="0" presId="urn:microsoft.com/office/officeart/2005/8/layout/hProcess9"/>
    <dgm:cxn modelId="{A72D19A0-DE6A-4D7C-AB1B-DE7ECA66E12A}" type="presOf" srcId="{F6B6356A-D546-49BE-B03F-CF9235003485}" destId="{031226A1-BF10-4304-AAD9-E21B18C5B32B}" srcOrd="0" destOrd="0" presId="urn:microsoft.com/office/officeart/2005/8/layout/hProcess9"/>
    <dgm:cxn modelId="{9ACEB71E-7526-4793-BB94-146B76C1A453}" type="presOf" srcId="{25157A6A-CD4C-43BF-9608-5A8EF3BDDC72}" destId="{9D1F0059-41AB-45B8-B38D-BFA9A93CE115}" srcOrd="0" destOrd="0" presId="urn:microsoft.com/office/officeart/2005/8/layout/hProcess9"/>
    <dgm:cxn modelId="{FFAFED83-4361-47D9-AA41-DAAFAF352FAE}" srcId="{862F9EE1-D300-4926-A226-DC783BFA497F}" destId="{767266F9-C7FE-4533-A11E-43008037512B}" srcOrd="5" destOrd="0" parTransId="{0B70CCCB-D099-41CC-A1A5-877F9FF44B5A}" sibTransId="{103B2451-C83B-4192-B736-89ABE97DE452}"/>
    <dgm:cxn modelId="{E40A2026-555E-46B4-85CA-6F9F5AE109AD}" srcId="{862F9EE1-D300-4926-A226-DC783BFA497F}" destId="{6F982FBC-D87E-4837-A912-B79DFE54A649}" srcOrd="2" destOrd="0" parTransId="{3826BB42-6BA2-4395-B5A5-4FAA9D2F6300}" sibTransId="{842B84EB-9F74-4D36-88E1-239AF171575E}"/>
    <dgm:cxn modelId="{BB75D97D-25D5-4DBE-BA99-D01F76046C3F}" type="presOf" srcId="{767266F9-C7FE-4533-A11E-43008037512B}" destId="{A79E804D-F5E1-41F8-BF66-582FE3012772}" srcOrd="0" destOrd="0" presId="urn:microsoft.com/office/officeart/2005/8/layout/hProcess9"/>
    <dgm:cxn modelId="{7C3CB856-A5D9-4342-8AB7-CE312A96FACF}" type="presOf" srcId="{862F9EE1-D300-4926-A226-DC783BFA497F}" destId="{2207FD9A-54BB-4649-8BC8-B19A74C45A88}" srcOrd="0" destOrd="0" presId="urn:microsoft.com/office/officeart/2005/8/layout/hProcess9"/>
    <dgm:cxn modelId="{9B24C2A8-274A-4288-8F62-88DEA8A57A98}" type="presParOf" srcId="{2207FD9A-54BB-4649-8BC8-B19A74C45A88}" destId="{95D86D6D-1F5F-40D2-A5A9-B147BBF3B0F1}" srcOrd="0" destOrd="0" presId="urn:microsoft.com/office/officeart/2005/8/layout/hProcess9"/>
    <dgm:cxn modelId="{1892CEAC-AD8D-404D-8E03-43509CB73B97}" type="presParOf" srcId="{2207FD9A-54BB-4649-8BC8-B19A74C45A88}" destId="{3093AA58-EC7B-4EA5-B2CE-7B559C54A3C6}" srcOrd="1" destOrd="0" presId="urn:microsoft.com/office/officeart/2005/8/layout/hProcess9"/>
    <dgm:cxn modelId="{C7F03608-8475-42D6-92B4-25A634DF68F9}" type="presParOf" srcId="{3093AA58-EC7B-4EA5-B2CE-7B559C54A3C6}" destId="{5CCE0D0F-ECBE-4F24-9CB3-FF5FA6FED018}" srcOrd="0" destOrd="0" presId="urn:microsoft.com/office/officeart/2005/8/layout/hProcess9"/>
    <dgm:cxn modelId="{BA7777E4-8743-4D6E-B32E-02905C072345}" type="presParOf" srcId="{3093AA58-EC7B-4EA5-B2CE-7B559C54A3C6}" destId="{B5CED5DD-4A51-41BB-835F-AFC653012BC1}" srcOrd="1" destOrd="0" presId="urn:microsoft.com/office/officeart/2005/8/layout/hProcess9"/>
    <dgm:cxn modelId="{4876C78E-002D-409E-AF05-ABF184D285D1}" type="presParOf" srcId="{3093AA58-EC7B-4EA5-B2CE-7B559C54A3C6}" destId="{9D1F0059-41AB-45B8-B38D-BFA9A93CE115}" srcOrd="2" destOrd="0" presId="urn:microsoft.com/office/officeart/2005/8/layout/hProcess9"/>
    <dgm:cxn modelId="{C20F8267-199E-45D0-8CAE-D7BD42CBE4E5}" type="presParOf" srcId="{3093AA58-EC7B-4EA5-B2CE-7B559C54A3C6}" destId="{47672EA7-C214-4A90-886B-1F04AA6865AF}" srcOrd="3" destOrd="0" presId="urn:microsoft.com/office/officeart/2005/8/layout/hProcess9"/>
    <dgm:cxn modelId="{D2ED00F8-702B-4207-A1DC-BEB74A1F7339}" type="presParOf" srcId="{3093AA58-EC7B-4EA5-B2CE-7B559C54A3C6}" destId="{96656C1A-42C5-4DBD-B717-2477A328B91D}" srcOrd="4" destOrd="0" presId="urn:microsoft.com/office/officeart/2005/8/layout/hProcess9"/>
    <dgm:cxn modelId="{80004F8E-3893-41F9-9302-79B727E63BB3}" type="presParOf" srcId="{3093AA58-EC7B-4EA5-B2CE-7B559C54A3C6}" destId="{0C640F4B-8276-40D0-8A36-9CB70145AA29}" srcOrd="5" destOrd="0" presId="urn:microsoft.com/office/officeart/2005/8/layout/hProcess9"/>
    <dgm:cxn modelId="{ABB66B49-A888-4500-BCB9-3E977B227157}" type="presParOf" srcId="{3093AA58-EC7B-4EA5-B2CE-7B559C54A3C6}" destId="{442DFD24-0BD5-4E57-B45D-652A0CAE5F71}" srcOrd="6" destOrd="0" presId="urn:microsoft.com/office/officeart/2005/8/layout/hProcess9"/>
    <dgm:cxn modelId="{A471480D-E8C4-4ED2-9D01-7208C79A071D}" type="presParOf" srcId="{3093AA58-EC7B-4EA5-B2CE-7B559C54A3C6}" destId="{646B9006-9105-447F-A526-E5A2CAE1D4C1}" srcOrd="7" destOrd="0" presId="urn:microsoft.com/office/officeart/2005/8/layout/hProcess9"/>
    <dgm:cxn modelId="{6A83D152-6E97-496B-BC44-AD7B7BB35213}" type="presParOf" srcId="{3093AA58-EC7B-4EA5-B2CE-7B559C54A3C6}" destId="{031226A1-BF10-4304-AAD9-E21B18C5B32B}" srcOrd="8" destOrd="0" presId="urn:microsoft.com/office/officeart/2005/8/layout/hProcess9"/>
    <dgm:cxn modelId="{C355243E-32D8-4A62-870B-CF37B661CEAE}" type="presParOf" srcId="{3093AA58-EC7B-4EA5-B2CE-7B559C54A3C6}" destId="{7C16EE21-3C71-4227-B505-855B179E2D45}" srcOrd="9" destOrd="0" presId="urn:microsoft.com/office/officeart/2005/8/layout/hProcess9"/>
    <dgm:cxn modelId="{E381B81B-9FFB-4816-B37F-C3F4F0420BD4}" type="presParOf" srcId="{3093AA58-EC7B-4EA5-B2CE-7B559C54A3C6}" destId="{A79E804D-F5E1-41F8-BF66-582FE3012772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C8D17A-EA55-4CDF-939F-92FE1A3207F8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2BD7B7A-7B93-423F-A059-31425A208A79}">
      <dgm:prSet phldrT="[Texto]" phldr="1"/>
      <dgm:spPr/>
      <dgm:t>
        <a:bodyPr/>
        <a:lstStyle/>
        <a:p>
          <a:endParaRPr lang="es-ES" dirty="0"/>
        </a:p>
      </dgm:t>
    </dgm:pt>
    <dgm:pt modelId="{92E5C1C5-0A6B-4C23-BA20-46BD9E746BF5}" type="parTrans" cxnId="{6FDC1076-5364-44A3-AFB6-6BD89E4C3E80}">
      <dgm:prSet/>
      <dgm:spPr/>
      <dgm:t>
        <a:bodyPr/>
        <a:lstStyle/>
        <a:p>
          <a:endParaRPr lang="es-ES"/>
        </a:p>
      </dgm:t>
    </dgm:pt>
    <dgm:pt modelId="{3259F464-79B2-4222-B492-1910B52B12A8}" type="sibTrans" cxnId="{6FDC1076-5364-44A3-AFB6-6BD89E4C3E80}">
      <dgm:prSet/>
      <dgm:spPr/>
      <dgm:t>
        <a:bodyPr/>
        <a:lstStyle/>
        <a:p>
          <a:endParaRPr lang="es-ES"/>
        </a:p>
      </dgm:t>
    </dgm:pt>
    <dgm:pt modelId="{64331D17-B887-4597-BF15-8CC41238B522}">
      <dgm:prSet phldrT="[Texto]" custT="1"/>
      <dgm:spPr/>
      <dgm:t>
        <a:bodyPr/>
        <a:lstStyle/>
        <a:p>
          <a:r>
            <a:rPr lang="es-ES" sz="1800" b="1" i="0" dirty="0" smtClean="0">
              <a:latin typeface="Century Gothic" panose="020B0502020202020204" pitchFamily="34" charset="0"/>
            </a:rPr>
            <a:t>-Planificación: presupuesto, # animales </a:t>
          </a:r>
        </a:p>
        <a:p>
          <a:r>
            <a:rPr lang="es-ES" sz="1800" b="1" i="0" dirty="0" smtClean="0">
              <a:latin typeface="Century Gothic" panose="020B0502020202020204" pitchFamily="34" charset="0"/>
            </a:rPr>
            <a:t>-Ambiente: clima, plagas</a:t>
          </a:r>
        </a:p>
        <a:p>
          <a:r>
            <a:rPr lang="es-ES" sz="1800" b="1" i="0" dirty="0" smtClean="0">
              <a:latin typeface="Century Gothic" panose="020B0502020202020204" pitchFamily="34" charset="0"/>
            </a:rPr>
            <a:t>-Recursos: tecnología, maquinaria</a:t>
          </a:r>
          <a:endParaRPr lang="es-ES" sz="1800" b="1" i="0" dirty="0">
            <a:latin typeface="Century Gothic" panose="020B0502020202020204" pitchFamily="34" charset="0"/>
          </a:endParaRPr>
        </a:p>
      </dgm:t>
    </dgm:pt>
    <dgm:pt modelId="{F1769343-3EE7-4128-9ED5-89F9833E3FB4}" type="parTrans" cxnId="{27F1DA27-D7AE-48A9-BE5D-A7ADCBB4C41E}">
      <dgm:prSet/>
      <dgm:spPr/>
      <dgm:t>
        <a:bodyPr/>
        <a:lstStyle/>
        <a:p>
          <a:endParaRPr lang="es-ES"/>
        </a:p>
      </dgm:t>
    </dgm:pt>
    <dgm:pt modelId="{A9C77E90-1B8B-487F-AE82-90CD22507BC5}" type="sibTrans" cxnId="{27F1DA27-D7AE-48A9-BE5D-A7ADCBB4C41E}">
      <dgm:prSet/>
      <dgm:spPr/>
      <dgm:t>
        <a:bodyPr/>
        <a:lstStyle/>
        <a:p>
          <a:endParaRPr lang="es-ES"/>
        </a:p>
      </dgm:t>
    </dgm:pt>
    <dgm:pt modelId="{47C00AE3-850C-442F-A65D-7977BC771A90}" type="pres">
      <dgm:prSet presAssocID="{66C8D17A-EA55-4CDF-939F-92FE1A3207F8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CFF85256-0640-4256-831F-DD000533EEC5}" type="pres">
      <dgm:prSet presAssocID="{52BD7B7A-7B93-423F-A059-31425A208A79}" presName="composite" presStyleCnt="0"/>
      <dgm:spPr/>
    </dgm:pt>
    <dgm:pt modelId="{268AE456-6A90-4E77-B7F2-53211D86A241}" type="pres">
      <dgm:prSet presAssocID="{52BD7B7A-7B93-423F-A059-31425A208A79}" presName="ParentAccentShape" presStyleLbl="trBgShp" presStyleIdx="0" presStyleCnt="2"/>
      <dgm:spPr/>
    </dgm:pt>
    <dgm:pt modelId="{2430BBEF-E72F-4AC4-A9A9-16B05A0AFC5D}" type="pres">
      <dgm:prSet presAssocID="{52BD7B7A-7B93-423F-A059-31425A208A79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04260B-874E-443A-B060-196B8BF34FDD}" type="pres">
      <dgm:prSet presAssocID="{52BD7B7A-7B93-423F-A059-31425A208A79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A25D2400-2FEC-45F8-93C0-F6CCE6FE8A3A}" type="pres">
      <dgm:prSet presAssocID="{52BD7B7A-7B93-423F-A059-31425A208A79}" presName="ChildAccentShape" presStyleLbl="trBgShp" presStyleIdx="1" presStyleCnt="2"/>
      <dgm:spPr/>
    </dgm:pt>
    <dgm:pt modelId="{75D4AAAF-EF6C-4325-9448-5B1F6ED921A1}" type="pres">
      <dgm:prSet presAssocID="{52BD7B7A-7B93-423F-A059-31425A208A79}" presName="Image" presStyleLbl="alignImgPlace1" presStyleIdx="0" presStyleCnt="1" custLinFactNeighborX="5840" custLinFactNeighborY="1634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F3F849B5-6A5E-4A2A-9FC2-1397393A5F2A}" type="presOf" srcId="{52BD7B7A-7B93-423F-A059-31425A208A79}" destId="{2430BBEF-E72F-4AC4-A9A9-16B05A0AFC5D}" srcOrd="0" destOrd="0" presId="urn:microsoft.com/office/officeart/2009/3/layout/SnapshotPictureList"/>
    <dgm:cxn modelId="{BFFB6E81-35A2-4D22-8F24-862F4F55D3EE}" type="presOf" srcId="{64331D17-B887-4597-BF15-8CC41238B522}" destId="{9504260B-874E-443A-B060-196B8BF34FDD}" srcOrd="0" destOrd="0" presId="urn:microsoft.com/office/officeart/2009/3/layout/SnapshotPictureList"/>
    <dgm:cxn modelId="{27F1DA27-D7AE-48A9-BE5D-A7ADCBB4C41E}" srcId="{52BD7B7A-7B93-423F-A059-31425A208A79}" destId="{64331D17-B887-4597-BF15-8CC41238B522}" srcOrd="0" destOrd="0" parTransId="{F1769343-3EE7-4128-9ED5-89F9833E3FB4}" sibTransId="{A9C77E90-1B8B-487F-AE82-90CD22507BC5}"/>
    <dgm:cxn modelId="{9CDE77D1-9B23-4117-A4C3-B0632A91B9BD}" type="presOf" srcId="{66C8D17A-EA55-4CDF-939F-92FE1A3207F8}" destId="{47C00AE3-850C-442F-A65D-7977BC771A90}" srcOrd="0" destOrd="0" presId="urn:microsoft.com/office/officeart/2009/3/layout/SnapshotPictureList"/>
    <dgm:cxn modelId="{6FDC1076-5364-44A3-AFB6-6BD89E4C3E80}" srcId="{66C8D17A-EA55-4CDF-939F-92FE1A3207F8}" destId="{52BD7B7A-7B93-423F-A059-31425A208A79}" srcOrd="0" destOrd="0" parTransId="{92E5C1C5-0A6B-4C23-BA20-46BD9E746BF5}" sibTransId="{3259F464-79B2-4222-B492-1910B52B12A8}"/>
    <dgm:cxn modelId="{FCFE569B-D310-456F-A70D-BC00E3FF06F1}" type="presParOf" srcId="{47C00AE3-850C-442F-A65D-7977BC771A90}" destId="{CFF85256-0640-4256-831F-DD000533EEC5}" srcOrd="0" destOrd="0" presId="urn:microsoft.com/office/officeart/2009/3/layout/SnapshotPictureList"/>
    <dgm:cxn modelId="{22AFE17F-43A9-4B42-8403-2D5C529CE9D8}" type="presParOf" srcId="{CFF85256-0640-4256-831F-DD000533EEC5}" destId="{268AE456-6A90-4E77-B7F2-53211D86A241}" srcOrd="0" destOrd="0" presId="urn:microsoft.com/office/officeart/2009/3/layout/SnapshotPictureList"/>
    <dgm:cxn modelId="{023BF567-6058-493D-B43C-93F94400F78E}" type="presParOf" srcId="{CFF85256-0640-4256-831F-DD000533EEC5}" destId="{2430BBEF-E72F-4AC4-A9A9-16B05A0AFC5D}" srcOrd="1" destOrd="0" presId="urn:microsoft.com/office/officeart/2009/3/layout/SnapshotPictureList"/>
    <dgm:cxn modelId="{B45CDF54-BA7C-4E91-8704-D49E42A2F3ED}" type="presParOf" srcId="{CFF85256-0640-4256-831F-DD000533EEC5}" destId="{9504260B-874E-443A-B060-196B8BF34FDD}" srcOrd="2" destOrd="0" presId="urn:microsoft.com/office/officeart/2009/3/layout/SnapshotPictureList"/>
    <dgm:cxn modelId="{120056B2-5249-4DE9-BE7B-11626DAC3C3C}" type="presParOf" srcId="{CFF85256-0640-4256-831F-DD000533EEC5}" destId="{A25D2400-2FEC-45F8-93C0-F6CCE6FE8A3A}" srcOrd="3" destOrd="0" presId="urn:microsoft.com/office/officeart/2009/3/layout/SnapshotPictureList"/>
    <dgm:cxn modelId="{66273C78-67F2-405E-B93A-CDAEFB7C1E5C}" type="presParOf" srcId="{CFF85256-0640-4256-831F-DD000533EEC5}" destId="{75D4AAAF-EF6C-4325-9448-5B1F6ED921A1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954662-5984-46AF-B609-C46BF057622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FD8AE14-B4C6-4F9F-BC94-5BC9EF259280}">
      <dgm:prSet phldrT="[Texto]" phldr="1"/>
      <dgm:spPr/>
      <dgm:t>
        <a:bodyPr/>
        <a:lstStyle/>
        <a:p>
          <a:endParaRPr lang="es-ES"/>
        </a:p>
      </dgm:t>
    </dgm:pt>
    <dgm:pt modelId="{8C6AA6A9-FEEE-4AA7-B434-6E4006B7E1A1}" type="parTrans" cxnId="{920B48CB-0883-4419-8464-A09F67A6F576}">
      <dgm:prSet/>
      <dgm:spPr/>
      <dgm:t>
        <a:bodyPr/>
        <a:lstStyle/>
        <a:p>
          <a:endParaRPr lang="es-ES"/>
        </a:p>
      </dgm:t>
    </dgm:pt>
    <dgm:pt modelId="{4504C84A-A47D-40B8-9D94-E7D791085388}" type="sibTrans" cxnId="{920B48CB-0883-4419-8464-A09F67A6F576}">
      <dgm:prSet/>
      <dgm:spPr/>
      <dgm:t>
        <a:bodyPr/>
        <a:lstStyle/>
        <a:p>
          <a:endParaRPr lang="es-ES"/>
        </a:p>
      </dgm:t>
    </dgm:pt>
    <dgm:pt modelId="{6FFE23B7-B02E-4AAA-9270-D542015732E2}">
      <dgm:prSet phldrT="[Texto]" custT="1"/>
      <dgm:spPr/>
      <dgm:t>
        <a:bodyPr/>
        <a:lstStyle/>
        <a:p>
          <a:r>
            <a:rPr lang="es-CR" sz="1800" b="1" dirty="0" smtClean="0">
              <a:latin typeface="Century Gothic" panose="020B0502020202020204" pitchFamily="34" charset="0"/>
            </a:rPr>
            <a:t>-Suelo: fertilidad, topografía.</a:t>
          </a:r>
        </a:p>
        <a:p>
          <a:r>
            <a:rPr lang="es-CR" sz="1800" b="1" dirty="0" smtClean="0">
              <a:latin typeface="Century Gothic" panose="020B0502020202020204" pitchFamily="34" charset="0"/>
            </a:rPr>
            <a:t>-Vegetación original: cultivo, uso.</a:t>
          </a:r>
        </a:p>
        <a:p>
          <a:r>
            <a:rPr lang="es-CR" sz="1800" b="1" dirty="0" smtClean="0">
              <a:latin typeface="Century Gothic" panose="020B0502020202020204" pitchFamily="34" charset="0"/>
            </a:rPr>
            <a:t>-Condiciones climáticas: pH, altitud</a:t>
          </a:r>
          <a:endParaRPr lang="es-ES" sz="1800" dirty="0">
            <a:latin typeface="Century Gothic" panose="020B0502020202020204" pitchFamily="34" charset="0"/>
          </a:endParaRPr>
        </a:p>
      </dgm:t>
    </dgm:pt>
    <dgm:pt modelId="{DD111BA2-FA9C-422C-BB9E-0CA009A49BE7}" type="parTrans" cxnId="{212A8EE6-C765-4A77-A854-0138362899B0}">
      <dgm:prSet/>
      <dgm:spPr/>
      <dgm:t>
        <a:bodyPr/>
        <a:lstStyle/>
        <a:p>
          <a:endParaRPr lang="es-ES"/>
        </a:p>
      </dgm:t>
    </dgm:pt>
    <dgm:pt modelId="{C01130E9-1D94-45CD-8EAB-E313C2B53F4B}" type="sibTrans" cxnId="{212A8EE6-C765-4A77-A854-0138362899B0}">
      <dgm:prSet/>
      <dgm:spPr/>
      <dgm:t>
        <a:bodyPr/>
        <a:lstStyle/>
        <a:p>
          <a:endParaRPr lang="es-ES"/>
        </a:p>
      </dgm:t>
    </dgm:pt>
    <dgm:pt modelId="{EDD32AE2-D2D4-4947-ADE6-D3E81BF7E416}" type="pres">
      <dgm:prSet presAssocID="{82954662-5984-46AF-B609-C46BF057622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58F3A3F-CDF9-450C-B7B0-98BFB43C5B5F}" type="pres">
      <dgm:prSet presAssocID="{9FD8AE14-B4C6-4F9F-BC94-5BC9EF259280}" presName="composite" presStyleCnt="0"/>
      <dgm:spPr/>
    </dgm:pt>
    <dgm:pt modelId="{29A03BD0-022F-4304-88FE-69AD71101079}" type="pres">
      <dgm:prSet presAssocID="{9FD8AE14-B4C6-4F9F-BC94-5BC9EF259280}" presName="ParentAccentShape" presStyleLbl="trBgShp" presStyleIdx="0" presStyleCnt="2"/>
      <dgm:spPr/>
    </dgm:pt>
    <dgm:pt modelId="{DD48145F-0D4B-4AD1-91B3-90A5DFE8717E}" type="pres">
      <dgm:prSet presAssocID="{9FD8AE14-B4C6-4F9F-BC94-5BC9EF259280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C7CF30-94BB-4A70-AE90-738A91C8C448}" type="pres">
      <dgm:prSet presAssocID="{9FD8AE14-B4C6-4F9F-BC94-5BC9EF259280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B4DAC3EC-99B4-4A24-8D09-4C189899696A}" type="pres">
      <dgm:prSet presAssocID="{9FD8AE14-B4C6-4F9F-BC94-5BC9EF259280}" presName="ChildAccentShape" presStyleLbl="trBgShp" presStyleIdx="1" presStyleCnt="2"/>
      <dgm:spPr/>
    </dgm:pt>
    <dgm:pt modelId="{8A3A29C2-4AFB-4693-8529-C3DF18CFC731}" type="pres">
      <dgm:prSet presAssocID="{9FD8AE14-B4C6-4F9F-BC94-5BC9EF259280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</dgm:ptLst>
  <dgm:cxnLst>
    <dgm:cxn modelId="{920B48CB-0883-4419-8464-A09F67A6F576}" srcId="{82954662-5984-46AF-B609-C46BF0576227}" destId="{9FD8AE14-B4C6-4F9F-BC94-5BC9EF259280}" srcOrd="0" destOrd="0" parTransId="{8C6AA6A9-FEEE-4AA7-B434-6E4006B7E1A1}" sibTransId="{4504C84A-A47D-40B8-9D94-E7D791085388}"/>
    <dgm:cxn modelId="{3F498638-41EC-4008-BFBE-B7E26B206A32}" type="presOf" srcId="{9FD8AE14-B4C6-4F9F-BC94-5BC9EF259280}" destId="{DD48145F-0D4B-4AD1-91B3-90A5DFE8717E}" srcOrd="0" destOrd="0" presId="urn:microsoft.com/office/officeart/2009/3/layout/SnapshotPictureList"/>
    <dgm:cxn modelId="{3EFA1031-F930-4882-9CA9-04E1CA4A9AAF}" type="presOf" srcId="{6FFE23B7-B02E-4AAA-9270-D542015732E2}" destId="{40C7CF30-94BB-4A70-AE90-738A91C8C448}" srcOrd="0" destOrd="0" presId="urn:microsoft.com/office/officeart/2009/3/layout/SnapshotPictureList"/>
    <dgm:cxn modelId="{CE54ECCD-425E-41FE-B3AB-0AD79E5FF48B}" type="presOf" srcId="{82954662-5984-46AF-B609-C46BF0576227}" destId="{EDD32AE2-D2D4-4947-ADE6-D3E81BF7E416}" srcOrd="0" destOrd="0" presId="urn:microsoft.com/office/officeart/2009/3/layout/SnapshotPictureList"/>
    <dgm:cxn modelId="{212A8EE6-C765-4A77-A854-0138362899B0}" srcId="{9FD8AE14-B4C6-4F9F-BC94-5BC9EF259280}" destId="{6FFE23B7-B02E-4AAA-9270-D542015732E2}" srcOrd="0" destOrd="0" parTransId="{DD111BA2-FA9C-422C-BB9E-0CA009A49BE7}" sibTransId="{C01130E9-1D94-45CD-8EAB-E313C2B53F4B}"/>
    <dgm:cxn modelId="{374F7E04-C817-4A0B-8C74-D12B76528462}" type="presParOf" srcId="{EDD32AE2-D2D4-4947-ADE6-D3E81BF7E416}" destId="{758F3A3F-CDF9-450C-B7B0-98BFB43C5B5F}" srcOrd="0" destOrd="0" presId="urn:microsoft.com/office/officeart/2009/3/layout/SnapshotPictureList"/>
    <dgm:cxn modelId="{E52633EF-FD09-4A74-9397-0ABB2F5FBCE7}" type="presParOf" srcId="{758F3A3F-CDF9-450C-B7B0-98BFB43C5B5F}" destId="{29A03BD0-022F-4304-88FE-69AD71101079}" srcOrd="0" destOrd="0" presId="urn:microsoft.com/office/officeart/2009/3/layout/SnapshotPictureList"/>
    <dgm:cxn modelId="{582CD4FE-760F-4617-A6F4-53D078B1E8A2}" type="presParOf" srcId="{758F3A3F-CDF9-450C-B7B0-98BFB43C5B5F}" destId="{DD48145F-0D4B-4AD1-91B3-90A5DFE8717E}" srcOrd="1" destOrd="0" presId="urn:microsoft.com/office/officeart/2009/3/layout/SnapshotPictureList"/>
    <dgm:cxn modelId="{8F4A0D08-1710-4AD3-B19A-D0EE01BB3A8A}" type="presParOf" srcId="{758F3A3F-CDF9-450C-B7B0-98BFB43C5B5F}" destId="{40C7CF30-94BB-4A70-AE90-738A91C8C448}" srcOrd="2" destOrd="0" presId="urn:microsoft.com/office/officeart/2009/3/layout/SnapshotPictureList"/>
    <dgm:cxn modelId="{22E383EF-6F89-46F6-8116-3306D0C92B8F}" type="presParOf" srcId="{758F3A3F-CDF9-450C-B7B0-98BFB43C5B5F}" destId="{B4DAC3EC-99B4-4A24-8D09-4C189899696A}" srcOrd="3" destOrd="0" presId="urn:microsoft.com/office/officeart/2009/3/layout/SnapshotPictureList"/>
    <dgm:cxn modelId="{44B810D0-80C8-4AED-A220-E1D399A4E585}" type="presParOf" srcId="{758F3A3F-CDF9-450C-B7B0-98BFB43C5B5F}" destId="{8A3A29C2-4AFB-4693-8529-C3DF18CFC731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9A36F3-3D74-4A1D-A7F4-1152125A47E3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013D1FA-62FA-4730-AB5C-B4A92C7CCC68}">
      <dgm:prSet phldrT="[Texto]" phldr="1"/>
      <dgm:spPr/>
      <dgm:t>
        <a:bodyPr/>
        <a:lstStyle/>
        <a:p>
          <a:endParaRPr lang="es-ES"/>
        </a:p>
      </dgm:t>
    </dgm:pt>
    <dgm:pt modelId="{E1A91B68-34DA-40BA-BD48-C1A2C8305B9C}" type="parTrans" cxnId="{ED1BFF15-3149-467B-98EB-D1047DA480E6}">
      <dgm:prSet/>
      <dgm:spPr/>
      <dgm:t>
        <a:bodyPr/>
        <a:lstStyle/>
        <a:p>
          <a:endParaRPr lang="es-ES"/>
        </a:p>
      </dgm:t>
    </dgm:pt>
    <dgm:pt modelId="{4127415B-953D-4105-98BC-2AAB2C01E943}" type="sibTrans" cxnId="{ED1BFF15-3149-467B-98EB-D1047DA480E6}">
      <dgm:prSet/>
      <dgm:spPr/>
      <dgm:t>
        <a:bodyPr/>
        <a:lstStyle/>
        <a:p>
          <a:endParaRPr lang="es-ES"/>
        </a:p>
      </dgm:t>
    </dgm:pt>
    <dgm:pt modelId="{94137BB0-5C0A-4D5D-A03A-3C7BF9EA7D0D}">
      <dgm:prSet phldrT="[Texto]" custT="1"/>
      <dgm:spPr/>
      <dgm:t>
        <a:bodyPr/>
        <a:lstStyle/>
        <a:p>
          <a:r>
            <a:rPr lang="es-ES" sz="1800" b="1" dirty="0" smtClean="0">
              <a:latin typeface="Century Gothic" panose="020B0502020202020204" pitchFamily="34" charset="0"/>
            </a:rPr>
            <a:t>- Adaptación: suelo, clima.</a:t>
          </a:r>
        </a:p>
        <a:p>
          <a:r>
            <a:rPr lang="es-ES" sz="1800" b="1" dirty="0" smtClean="0">
              <a:latin typeface="Century Gothic" panose="020B0502020202020204" pitchFamily="34" charset="0"/>
            </a:rPr>
            <a:t>- Familia: Gramínea o Leguminosa.</a:t>
          </a:r>
        </a:p>
        <a:p>
          <a:r>
            <a:rPr lang="es-ES" sz="1800" b="1" dirty="0" smtClean="0">
              <a:latin typeface="Century Gothic" panose="020B0502020202020204" pitchFamily="34" charset="0"/>
            </a:rPr>
            <a:t>- Uso: pastoreo, corte, conservación.</a:t>
          </a:r>
        </a:p>
        <a:p>
          <a:r>
            <a:rPr lang="es-ES" sz="1800" b="1" dirty="0" smtClean="0">
              <a:latin typeface="Century Gothic" panose="020B0502020202020204" pitchFamily="34" charset="0"/>
            </a:rPr>
            <a:t>- Plagas y enfermedades.</a:t>
          </a:r>
          <a:endParaRPr lang="es-ES" sz="1800" b="1" dirty="0">
            <a:latin typeface="Century Gothic" panose="020B0502020202020204" pitchFamily="34" charset="0"/>
          </a:endParaRPr>
        </a:p>
      </dgm:t>
    </dgm:pt>
    <dgm:pt modelId="{2F0FC30C-7B4C-4D93-A7A4-7E90ACC3F981}" type="parTrans" cxnId="{E41B673A-F898-430F-97DF-6FF1BC86E5A9}">
      <dgm:prSet/>
      <dgm:spPr/>
      <dgm:t>
        <a:bodyPr/>
        <a:lstStyle/>
        <a:p>
          <a:endParaRPr lang="es-ES"/>
        </a:p>
      </dgm:t>
    </dgm:pt>
    <dgm:pt modelId="{64F3A071-26F4-40A8-998C-43A5F904B38D}" type="sibTrans" cxnId="{E41B673A-F898-430F-97DF-6FF1BC86E5A9}">
      <dgm:prSet/>
      <dgm:spPr/>
      <dgm:t>
        <a:bodyPr/>
        <a:lstStyle/>
        <a:p>
          <a:endParaRPr lang="es-ES"/>
        </a:p>
      </dgm:t>
    </dgm:pt>
    <dgm:pt modelId="{BB2ED581-0B16-4E88-9450-FCB48CC646D3}" type="pres">
      <dgm:prSet presAssocID="{039A36F3-3D74-4A1D-A7F4-1152125A47E3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D32DEA9C-B7A6-4571-8C20-6488EDD38CCA}" type="pres">
      <dgm:prSet presAssocID="{F013D1FA-62FA-4730-AB5C-B4A92C7CCC68}" presName="composite" presStyleCnt="0"/>
      <dgm:spPr/>
    </dgm:pt>
    <dgm:pt modelId="{ADC4E78F-B1B7-4945-A044-5BEBBBEDD36D}" type="pres">
      <dgm:prSet presAssocID="{F013D1FA-62FA-4730-AB5C-B4A92C7CCC68}" presName="ParentAccentShape" presStyleLbl="trBgShp" presStyleIdx="0" presStyleCnt="2"/>
      <dgm:spPr/>
    </dgm:pt>
    <dgm:pt modelId="{475605DE-1BE9-4482-AB46-A8A8E5B75CDE}" type="pres">
      <dgm:prSet presAssocID="{F013D1FA-62FA-4730-AB5C-B4A92C7CCC68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B69125-131F-4D3C-85F0-A0CA56D8C79C}" type="pres">
      <dgm:prSet presAssocID="{F013D1FA-62FA-4730-AB5C-B4A92C7CCC68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0BA6A831-A9A2-4419-9428-1D0F96918029}" type="pres">
      <dgm:prSet presAssocID="{F013D1FA-62FA-4730-AB5C-B4A92C7CCC68}" presName="ChildAccentShape" presStyleLbl="trBgShp" presStyleIdx="1" presStyleCnt="2"/>
      <dgm:spPr/>
    </dgm:pt>
    <dgm:pt modelId="{36672D70-D146-4779-8523-24A1C4E0EDA0}" type="pres">
      <dgm:prSet presAssocID="{F013D1FA-62FA-4730-AB5C-B4A92C7CCC68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</dgm:ptLst>
  <dgm:cxnLst>
    <dgm:cxn modelId="{ED1BFF15-3149-467B-98EB-D1047DA480E6}" srcId="{039A36F3-3D74-4A1D-A7F4-1152125A47E3}" destId="{F013D1FA-62FA-4730-AB5C-B4A92C7CCC68}" srcOrd="0" destOrd="0" parTransId="{E1A91B68-34DA-40BA-BD48-C1A2C8305B9C}" sibTransId="{4127415B-953D-4105-98BC-2AAB2C01E943}"/>
    <dgm:cxn modelId="{E41B673A-F898-430F-97DF-6FF1BC86E5A9}" srcId="{F013D1FA-62FA-4730-AB5C-B4A92C7CCC68}" destId="{94137BB0-5C0A-4D5D-A03A-3C7BF9EA7D0D}" srcOrd="0" destOrd="0" parTransId="{2F0FC30C-7B4C-4D93-A7A4-7E90ACC3F981}" sibTransId="{64F3A071-26F4-40A8-998C-43A5F904B38D}"/>
    <dgm:cxn modelId="{472CC468-EC2C-419B-94D9-7263750AFE19}" type="presOf" srcId="{039A36F3-3D74-4A1D-A7F4-1152125A47E3}" destId="{BB2ED581-0B16-4E88-9450-FCB48CC646D3}" srcOrd="0" destOrd="0" presId="urn:microsoft.com/office/officeart/2009/3/layout/SnapshotPictureList"/>
    <dgm:cxn modelId="{62C37538-28CB-4AE0-9A70-E10A9C7C1968}" type="presOf" srcId="{94137BB0-5C0A-4D5D-A03A-3C7BF9EA7D0D}" destId="{02B69125-131F-4D3C-85F0-A0CA56D8C79C}" srcOrd="0" destOrd="0" presId="urn:microsoft.com/office/officeart/2009/3/layout/SnapshotPictureList"/>
    <dgm:cxn modelId="{34173DD8-3D16-429B-93D8-3B9566861A5A}" type="presOf" srcId="{F013D1FA-62FA-4730-AB5C-B4A92C7CCC68}" destId="{475605DE-1BE9-4482-AB46-A8A8E5B75CDE}" srcOrd="0" destOrd="0" presId="urn:microsoft.com/office/officeart/2009/3/layout/SnapshotPictureList"/>
    <dgm:cxn modelId="{48A9A9F1-4714-4574-A22D-A5B703FF8090}" type="presParOf" srcId="{BB2ED581-0B16-4E88-9450-FCB48CC646D3}" destId="{D32DEA9C-B7A6-4571-8C20-6488EDD38CCA}" srcOrd="0" destOrd="0" presId="urn:microsoft.com/office/officeart/2009/3/layout/SnapshotPictureList"/>
    <dgm:cxn modelId="{43DBE707-8094-411F-9740-C61A62AC528E}" type="presParOf" srcId="{D32DEA9C-B7A6-4571-8C20-6488EDD38CCA}" destId="{ADC4E78F-B1B7-4945-A044-5BEBBBEDD36D}" srcOrd="0" destOrd="0" presId="urn:microsoft.com/office/officeart/2009/3/layout/SnapshotPictureList"/>
    <dgm:cxn modelId="{86DB1DB3-07CA-4066-9DED-A2E3267A8617}" type="presParOf" srcId="{D32DEA9C-B7A6-4571-8C20-6488EDD38CCA}" destId="{475605DE-1BE9-4482-AB46-A8A8E5B75CDE}" srcOrd="1" destOrd="0" presId="urn:microsoft.com/office/officeart/2009/3/layout/SnapshotPictureList"/>
    <dgm:cxn modelId="{06D11331-7E2B-46E2-AE55-DC356F3ACADB}" type="presParOf" srcId="{D32DEA9C-B7A6-4571-8C20-6488EDD38CCA}" destId="{02B69125-131F-4D3C-85F0-A0CA56D8C79C}" srcOrd="2" destOrd="0" presId="urn:microsoft.com/office/officeart/2009/3/layout/SnapshotPictureList"/>
    <dgm:cxn modelId="{5A9CC773-59D5-4176-8127-B64CE6F093D6}" type="presParOf" srcId="{D32DEA9C-B7A6-4571-8C20-6488EDD38CCA}" destId="{0BA6A831-A9A2-4419-9428-1D0F96918029}" srcOrd="3" destOrd="0" presId="urn:microsoft.com/office/officeart/2009/3/layout/SnapshotPictureList"/>
    <dgm:cxn modelId="{46FD385C-2460-4687-A61C-6183392F8780}" type="presParOf" srcId="{D32DEA9C-B7A6-4571-8C20-6488EDD38CCA}" destId="{36672D70-D146-4779-8523-24A1C4E0EDA0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3A2247-FEA9-460D-8F5B-33DBF6779A72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F218DB-D019-4319-949B-7440CD6C68ED}">
      <dgm:prSet phldrT="[Texto]" phldr="1"/>
      <dgm:spPr/>
      <dgm:t>
        <a:bodyPr/>
        <a:lstStyle/>
        <a:p>
          <a:endParaRPr lang="es-ES"/>
        </a:p>
      </dgm:t>
    </dgm:pt>
    <dgm:pt modelId="{43DB11BA-51B4-49D3-9483-F3F576B1CBD5}" type="parTrans" cxnId="{DE16BDDF-1857-432C-B878-7B1C1AC0A431}">
      <dgm:prSet/>
      <dgm:spPr/>
      <dgm:t>
        <a:bodyPr/>
        <a:lstStyle/>
        <a:p>
          <a:endParaRPr lang="es-ES"/>
        </a:p>
      </dgm:t>
    </dgm:pt>
    <dgm:pt modelId="{AA1B1E43-CE3F-4CAB-85BC-E9BA86CF5601}" type="sibTrans" cxnId="{DE16BDDF-1857-432C-B878-7B1C1AC0A431}">
      <dgm:prSet/>
      <dgm:spPr/>
      <dgm:t>
        <a:bodyPr/>
        <a:lstStyle/>
        <a:p>
          <a:endParaRPr lang="es-ES"/>
        </a:p>
      </dgm:t>
    </dgm:pt>
    <dgm:pt modelId="{7E627C9D-8383-485A-A9D1-B62DFF117AD8}">
      <dgm:prSet phldrT="[Texto]" custT="1"/>
      <dgm:spPr/>
      <dgm:t>
        <a:bodyPr/>
        <a:lstStyle/>
        <a:p>
          <a:r>
            <a:rPr lang="es-ES" sz="1800" b="1" dirty="0" smtClean="0">
              <a:latin typeface="Century Gothic" panose="020B0502020202020204" pitchFamily="34" charset="0"/>
            </a:rPr>
            <a:t>- Terreno: topografía, textura.</a:t>
          </a:r>
        </a:p>
        <a:p>
          <a:r>
            <a:rPr lang="es-ES" sz="1800" b="1" dirty="0" smtClean="0">
              <a:latin typeface="Century Gothic" panose="020B0502020202020204" pitchFamily="34" charset="0"/>
            </a:rPr>
            <a:t>- Preparación: mecánica, 0 labranza.</a:t>
          </a:r>
        </a:p>
        <a:p>
          <a:r>
            <a:rPr lang="es-ES" sz="1800" b="1" dirty="0" smtClean="0">
              <a:latin typeface="Century Gothic" panose="020B0502020202020204" pitchFamily="34" charset="0"/>
            </a:rPr>
            <a:t>- Siembra: surcos, voleo, espeque.</a:t>
          </a:r>
          <a:endParaRPr lang="es-ES" sz="1800" b="1" dirty="0">
            <a:latin typeface="Century Gothic" panose="020B0502020202020204" pitchFamily="34" charset="0"/>
          </a:endParaRPr>
        </a:p>
      </dgm:t>
    </dgm:pt>
    <dgm:pt modelId="{0831885D-AF21-4054-8D5D-7CF0726F2D3F}" type="parTrans" cxnId="{5A2349AA-6403-49CC-BBEE-F6670BA0A0CC}">
      <dgm:prSet/>
      <dgm:spPr/>
      <dgm:t>
        <a:bodyPr/>
        <a:lstStyle/>
        <a:p>
          <a:endParaRPr lang="es-ES"/>
        </a:p>
      </dgm:t>
    </dgm:pt>
    <dgm:pt modelId="{D18D0B47-B528-480D-B90D-5C3170A01ABA}" type="sibTrans" cxnId="{5A2349AA-6403-49CC-BBEE-F6670BA0A0CC}">
      <dgm:prSet/>
      <dgm:spPr/>
      <dgm:t>
        <a:bodyPr/>
        <a:lstStyle/>
        <a:p>
          <a:endParaRPr lang="es-ES"/>
        </a:p>
      </dgm:t>
    </dgm:pt>
    <dgm:pt modelId="{BADF82D9-5779-4D66-99D9-2F49FEBE570E}" type="pres">
      <dgm:prSet presAssocID="{703A2247-FEA9-460D-8F5B-33DBF6779A72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F4AB1D0B-EAF8-41D2-A0F3-864BF83B25EA}" type="pres">
      <dgm:prSet presAssocID="{C8F218DB-D019-4319-949B-7440CD6C68ED}" presName="composite" presStyleCnt="0"/>
      <dgm:spPr/>
    </dgm:pt>
    <dgm:pt modelId="{E71A6C98-2A01-4F02-B8B6-E4BE574DC8CC}" type="pres">
      <dgm:prSet presAssocID="{C8F218DB-D019-4319-949B-7440CD6C68ED}" presName="ParentAccentShape" presStyleLbl="trBgShp" presStyleIdx="0" presStyleCnt="2"/>
      <dgm:spPr/>
    </dgm:pt>
    <dgm:pt modelId="{22B83982-A2E4-41CD-951F-CC50B7DD9D6D}" type="pres">
      <dgm:prSet presAssocID="{C8F218DB-D019-4319-949B-7440CD6C68E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011D14-8CF3-4B15-BC7C-F30ABCCE299D}" type="pres">
      <dgm:prSet presAssocID="{C8F218DB-D019-4319-949B-7440CD6C68ED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BF754D41-394A-45ED-904E-D4C653969D7D}" type="pres">
      <dgm:prSet presAssocID="{C8F218DB-D019-4319-949B-7440CD6C68ED}" presName="ChildAccentShape" presStyleLbl="trBgShp" presStyleIdx="1" presStyleCnt="2"/>
      <dgm:spPr/>
    </dgm:pt>
    <dgm:pt modelId="{A7D54B13-5BA3-41A1-8484-57564478D76E}" type="pres">
      <dgm:prSet presAssocID="{C8F218DB-D019-4319-949B-7440CD6C68ED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</dgm:spPr>
      <dgm:t>
        <a:bodyPr/>
        <a:lstStyle/>
        <a:p>
          <a:endParaRPr lang="es-ES"/>
        </a:p>
      </dgm:t>
    </dgm:pt>
  </dgm:ptLst>
  <dgm:cxnLst>
    <dgm:cxn modelId="{B3CA36FB-9A8C-42DF-91B0-96CF746D10E2}" type="presOf" srcId="{C8F218DB-D019-4319-949B-7440CD6C68ED}" destId="{22B83982-A2E4-41CD-951F-CC50B7DD9D6D}" srcOrd="0" destOrd="0" presId="urn:microsoft.com/office/officeart/2009/3/layout/SnapshotPictureList"/>
    <dgm:cxn modelId="{9D355CDA-51AE-4897-B150-8BE8A3BE9DA1}" type="presOf" srcId="{7E627C9D-8383-485A-A9D1-B62DFF117AD8}" destId="{2E011D14-8CF3-4B15-BC7C-F30ABCCE299D}" srcOrd="0" destOrd="0" presId="urn:microsoft.com/office/officeart/2009/3/layout/SnapshotPictureList"/>
    <dgm:cxn modelId="{823043CA-0A77-4BC3-973E-9C47A900C514}" type="presOf" srcId="{703A2247-FEA9-460D-8F5B-33DBF6779A72}" destId="{BADF82D9-5779-4D66-99D9-2F49FEBE570E}" srcOrd="0" destOrd="0" presId="urn:microsoft.com/office/officeart/2009/3/layout/SnapshotPictureList"/>
    <dgm:cxn modelId="{DE16BDDF-1857-432C-B878-7B1C1AC0A431}" srcId="{703A2247-FEA9-460D-8F5B-33DBF6779A72}" destId="{C8F218DB-D019-4319-949B-7440CD6C68ED}" srcOrd="0" destOrd="0" parTransId="{43DB11BA-51B4-49D3-9483-F3F576B1CBD5}" sibTransId="{AA1B1E43-CE3F-4CAB-85BC-E9BA86CF5601}"/>
    <dgm:cxn modelId="{5A2349AA-6403-49CC-BBEE-F6670BA0A0CC}" srcId="{C8F218DB-D019-4319-949B-7440CD6C68ED}" destId="{7E627C9D-8383-485A-A9D1-B62DFF117AD8}" srcOrd="0" destOrd="0" parTransId="{0831885D-AF21-4054-8D5D-7CF0726F2D3F}" sibTransId="{D18D0B47-B528-480D-B90D-5C3170A01ABA}"/>
    <dgm:cxn modelId="{368EB35C-F981-4E44-B682-9536D6DF7DED}" type="presParOf" srcId="{BADF82D9-5779-4D66-99D9-2F49FEBE570E}" destId="{F4AB1D0B-EAF8-41D2-A0F3-864BF83B25EA}" srcOrd="0" destOrd="0" presId="urn:microsoft.com/office/officeart/2009/3/layout/SnapshotPictureList"/>
    <dgm:cxn modelId="{A7ACFAA3-EDF6-4986-AA9E-E45D28184AD8}" type="presParOf" srcId="{F4AB1D0B-EAF8-41D2-A0F3-864BF83B25EA}" destId="{E71A6C98-2A01-4F02-B8B6-E4BE574DC8CC}" srcOrd="0" destOrd="0" presId="urn:microsoft.com/office/officeart/2009/3/layout/SnapshotPictureList"/>
    <dgm:cxn modelId="{656D1CF0-351B-453F-B92B-58E78646311C}" type="presParOf" srcId="{F4AB1D0B-EAF8-41D2-A0F3-864BF83B25EA}" destId="{22B83982-A2E4-41CD-951F-CC50B7DD9D6D}" srcOrd="1" destOrd="0" presId="urn:microsoft.com/office/officeart/2009/3/layout/SnapshotPictureList"/>
    <dgm:cxn modelId="{99A400F8-5B48-4741-9C7A-D64C4D46EF9A}" type="presParOf" srcId="{F4AB1D0B-EAF8-41D2-A0F3-864BF83B25EA}" destId="{2E011D14-8CF3-4B15-BC7C-F30ABCCE299D}" srcOrd="2" destOrd="0" presId="urn:microsoft.com/office/officeart/2009/3/layout/SnapshotPictureList"/>
    <dgm:cxn modelId="{8B55602F-350E-4901-B2B0-D69BF1CE8CCD}" type="presParOf" srcId="{F4AB1D0B-EAF8-41D2-A0F3-864BF83B25EA}" destId="{BF754D41-394A-45ED-904E-D4C653969D7D}" srcOrd="3" destOrd="0" presId="urn:microsoft.com/office/officeart/2009/3/layout/SnapshotPictureList"/>
    <dgm:cxn modelId="{46460A2F-851A-4734-B794-629C5C61A623}" type="presParOf" srcId="{F4AB1D0B-EAF8-41D2-A0F3-864BF83B25EA}" destId="{A7D54B13-5BA3-41A1-8484-57564478D76E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343963B-CA85-4D9B-A1F7-BE8B7060D023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605DEB8-65B9-4B16-99F2-4A1AE8662076}">
      <dgm:prSet phldrT="[Texto]" phldr="1"/>
      <dgm:spPr/>
      <dgm:t>
        <a:bodyPr/>
        <a:lstStyle/>
        <a:p>
          <a:endParaRPr lang="es-ES"/>
        </a:p>
      </dgm:t>
    </dgm:pt>
    <dgm:pt modelId="{B5E82B5D-BD73-4798-8939-F712ED12E067}" type="parTrans" cxnId="{14E8A669-7257-4F2F-8E7E-04F678A309D4}">
      <dgm:prSet/>
      <dgm:spPr/>
      <dgm:t>
        <a:bodyPr/>
        <a:lstStyle/>
        <a:p>
          <a:endParaRPr lang="es-ES"/>
        </a:p>
      </dgm:t>
    </dgm:pt>
    <dgm:pt modelId="{13B2B72B-F015-4FF8-8A5A-5FF230F2809B}" type="sibTrans" cxnId="{14E8A669-7257-4F2F-8E7E-04F678A309D4}">
      <dgm:prSet/>
      <dgm:spPr/>
      <dgm:t>
        <a:bodyPr/>
        <a:lstStyle/>
        <a:p>
          <a:endParaRPr lang="es-ES"/>
        </a:p>
      </dgm:t>
    </dgm:pt>
    <dgm:pt modelId="{7A0E3912-A922-47BF-989B-9278E81FF2C0}">
      <dgm:prSet phldrT="[Texto]" custT="1"/>
      <dgm:spPr/>
      <dgm:t>
        <a:bodyPr/>
        <a:lstStyle/>
        <a:p>
          <a:r>
            <a:rPr lang="es-ES" sz="1800" b="1" dirty="0" smtClean="0">
              <a:latin typeface="Century Gothic" panose="020B0502020202020204" pitchFamily="34" charset="0"/>
            </a:rPr>
            <a:t>-Tipo </a:t>
          </a:r>
          <a:r>
            <a:rPr lang="es-ES" sz="1800" b="1" dirty="0" smtClean="0">
              <a:latin typeface="Century Gothic" panose="020B0502020202020204" pitchFamily="34" charset="0"/>
            </a:rPr>
            <a:t>semilla: sexual o vegetativa.</a:t>
          </a:r>
        </a:p>
        <a:p>
          <a:r>
            <a:rPr lang="es-ES" sz="1800" b="1" dirty="0" smtClean="0">
              <a:latin typeface="Century Gothic" panose="020B0502020202020204" pitchFamily="34" charset="0"/>
            </a:rPr>
            <a:t>- Calidad: variedad, viabilidad, pureza.</a:t>
          </a:r>
        </a:p>
        <a:p>
          <a:r>
            <a:rPr lang="es-ES" sz="1800" b="1" dirty="0" smtClean="0">
              <a:latin typeface="Century Gothic" panose="020B0502020202020204" pitchFamily="34" charset="0"/>
            </a:rPr>
            <a:t>- Cantidad: tasa siembra, valor cultural.</a:t>
          </a:r>
        </a:p>
      </dgm:t>
    </dgm:pt>
    <dgm:pt modelId="{2BC933D1-1191-4F13-B5BC-C6A415D6F2CC}" type="parTrans" cxnId="{54A4B42C-B889-475D-A97B-3C5A3B78654A}">
      <dgm:prSet/>
      <dgm:spPr/>
      <dgm:t>
        <a:bodyPr/>
        <a:lstStyle/>
        <a:p>
          <a:endParaRPr lang="es-ES"/>
        </a:p>
      </dgm:t>
    </dgm:pt>
    <dgm:pt modelId="{0A4AB186-F40D-4887-A08D-AC266019365C}" type="sibTrans" cxnId="{54A4B42C-B889-475D-A97B-3C5A3B78654A}">
      <dgm:prSet/>
      <dgm:spPr/>
      <dgm:t>
        <a:bodyPr/>
        <a:lstStyle/>
        <a:p>
          <a:endParaRPr lang="es-ES"/>
        </a:p>
      </dgm:t>
    </dgm:pt>
    <dgm:pt modelId="{820F6C3F-FA95-46E5-AB90-6962577F5DEF}" type="pres">
      <dgm:prSet presAssocID="{1343963B-CA85-4D9B-A1F7-BE8B7060D023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6E860202-6CFA-480F-9412-B11C684A5279}" type="pres">
      <dgm:prSet presAssocID="{B605DEB8-65B9-4B16-99F2-4A1AE8662076}" presName="composite" presStyleCnt="0"/>
      <dgm:spPr/>
    </dgm:pt>
    <dgm:pt modelId="{FB926A3B-57B5-4498-87D6-3BD2E2E4861E}" type="pres">
      <dgm:prSet presAssocID="{B605DEB8-65B9-4B16-99F2-4A1AE8662076}" presName="ParentAccentShape" presStyleLbl="trBgShp" presStyleIdx="0" presStyleCnt="2"/>
      <dgm:spPr/>
    </dgm:pt>
    <dgm:pt modelId="{3141A656-BE5A-418E-869F-77001AB87D74}" type="pres">
      <dgm:prSet presAssocID="{B605DEB8-65B9-4B16-99F2-4A1AE8662076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F7A2A1-9B94-499A-BAE5-FA8487F72AD2}" type="pres">
      <dgm:prSet presAssocID="{B605DEB8-65B9-4B16-99F2-4A1AE8662076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A3372A4A-8A00-4280-A0A0-2A48EA5B306F}" type="pres">
      <dgm:prSet presAssocID="{B605DEB8-65B9-4B16-99F2-4A1AE8662076}" presName="ChildAccentShape" presStyleLbl="trBgShp" presStyleIdx="1" presStyleCnt="2"/>
      <dgm:spPr/>
    </dgm:pt>
    <dgm:pt modelId="{E5E64CA2-10BF-4504-B633-308963F7E898}" type="pres">
      <dgm:prSet presAssocID="{B605DEB8-65B9-4B16-99F2-4A1AE8662076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14E8A669-7257-4F2F-8E7E-04F678A309D4}" srcId="{1343963B-CA85-4D9B-A1F7-BE8B7060D023}" destId="{B605DEB8-65B9-4B16-99F2-4A1AE8662076}" srcOrd="0" destOrd="0" parTransId="{B5E82B5D-BD73-4798-8939-F712ED12E067}" sibTransId="{13B2B72B-F015-4FF8-8A5A-5FF230F2809B}"/>
    <dgm:cxn modelId="{54A4B42C-B889-475D-A97B-3C5A3B78654A}" srcId="{B605DEB8-65B9-4B16-99F2-4A1AE8662076}" destId="{7A0E3912-A922-47BF-989B-9278E81FF2C0}" srcOrd="0" destOrd="0" parTransId="{2BC933D1-1191-4F13-B5BC-C6A415D6F2CC}" sibTransId="{0A4AB186-F40D-4887-A08D-AC266019365C}"/>
    <dgm:cxn modelId="{8AD3D5C7-9D2E-4393-9F65-394FB05C851A}" type="presOf" srcId="{1343963B-CA85-4D9B-A1F7-BE8B7060D023}" destId="{820F6C3F-FA95-46E5-AB90-6962577F5DEF}" srcOrd="0" destOrd="0" presId="urn:microsoft.com/office/officeart/2009/3/layout/SnapshotPictureList"/>
    <dgm:cxn modelId="{AF404A67-0D64-41D8-85DC-5C7E144BB69F}" type="presOf" srcId="{7A0E3912-A922-47BF-989B-9278E81FF2C0}" destId="{D3F7A2A1-9B94-499A-BAE5-FA8487F72AD2}" srcOrd="0" destOrd="0" presId="urn:microsoft.com/office/officeart/2009/3/layout/SnapshotPictureList"/>
    <dgm:cxn modelId="{07BB87F0-095F-4293-AE8D-358B2F541B48}" type="presOf" srcId="{B605DEB8-65B9-4B16-99F2-4A1AE8662076}" destId="{3141A656-BE5A-418E-869F-77001AB87D74}" srcOrd="0" destOrd="0" presId="urn:microsoft.com/office/officeart/2009/3/layout/SnapshotPictureList"/>
    <dgm:cxn modelId="{31DAC4AE-7735-4356-B67A-85E7D279383B}" type="presParOf" srcId="{820F6C3F-FA95-46E5-AB90-6962577F5DEF}" destId="{6E860202-6CFA-480F-9412-B11C684A5279}" srcOrd="0" destOrd="0" presId="urn:microsoft.com/office/officeart/2009/3/layout/SnapshotPictureList"/>
    <dgm:cxn modelId="{224826BC-D8D0-46C5-9E2B-20CC31180AC0}" type="presParOf" srcId="{6E860202-6CFA-480F-9412-B11C684A5279}" destId="{FB926A3B-57B5-4498-87D6-3BD2E2E4861E}" srcOrd="0" destOrd="0" presId="urn:microsoft.com/office/officeart/2009/3/layout/SnapshotPictureList"/>
    <dgm:cxn modelId="{FB8DB2C2-0717-4F8E-A724-8AA973C99286}" type="presParOf" srcId="{6E860202-6CFA-480F-9412-B11C684A5279}" destId="{3141A656-BE5A-418E-869F-77001AB87D74}" srcOrd="1" destOrd="0" presId="urn:microsoft.com/office/officeart/2009/3/layout/SnapshotPictureList"/>
    <dgm:cxn modelId="{7CBEF4CF-2123-4DF4-9B3C-919636085D64}" type="presParOf" srcId="{6E860202-6CFA-480F-9412-B11C684A5279}" destId="{D3F7A2A1-9B94-499A-BAE5-FA8487F72AD2}" srcOrd="2" destOrd="0" presId="urn:microsoft.com/office/officeart/2009/3/layout/SnapshotPictureList"/>
    <dgm:cxn modelId="{1AA27D7E-B0F4-447A-8ED7-22D0557939A1}" type="presParOf" srcId="{6E860202-6CFA-480F-9412-B11C684A5279}" destId="{A3372A4A-8A00-4280-A0A0-2A48EA5B306F}" srcOrd="3" destOrd="0" presId="urn:microsoft.com/office/officeart/2009/3/layout/SnapshotPictureList"/>
    <dgm:cxn modelId="{DE2AEC9E-FD35-4B4D-A33C-5B9575914F93}" type="presParOf" srcId="{6E860202-6CFA-480F-9412-B11C684A5279}" destId="{E5E64CA2-10BF-4504-B633-308963F7E898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5918CC6-BCD3-46D9-ABC4-4F9B06931F78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445C2B1-8A2D-40CB-B7F0-4A6A23E97E12}">
      <dgm:prSet phldrT="[Texto]" phldr="1"/>
      <dgm:spPr/>
      <dgm:t>
        <a:bodyPr/>
        <a:lstStyle/>
        <a:p>
          <a:endParaRPr lang="es-ES"/>
        </a:p>
      </dgm:t>
    </dgm:pt>
    <dgm:pt modelId="{49CB80E1-3AB0-4A17-978D-FB77E2AE4676}" type="parTrans" cxnId="{DF638EE9-441B-4864-BD31-59BC9EE8C547}">
      <dgm:prSet/>
      <dgm:spPr/>
      <dgm:t>
        <a:bodyPr/>
        <a:lstStyle/>
        <a:p>
          <a:endParaRPr lang="es-ES"/>
        </a:p>
      </dgm:t>
    </dgm:pt>
    <dgm:pt modelId="{FC13E400-E18C-495B-B71B-2AA1FAC3C4E4}" type="sibTrans" cxnId="{DF638EE9-441B-4864-BD31-59BC9EE8C547}">
      <dgm:prSet/>
      <dgm:spPr/>
      <dgm:t>
        <a:bodyPr/>
        <a:lstStyle/>
        <a:p>
          <a:endParaRPr lang="es-ES"/>
        </a:p>
      </dgm:t>
    </dgm:pt>
    <dgm:pt modelId="{CAF5F3C5-E062-4D61-A103-D765A23A0606}">
      <dgm:prSet phldrT="[Texto]" custT="1"/>
      <dgm:spPr/>
      <dgm:t>
        <a:bodyPr/>
        <a:lstStyle/>
        <a:p>
          <a:r>
            <a:rPr lang="es-ES" sz="1800" dirty="0" smtClean="0">
              <a:latin typeface="Century Gothic" panose="020B0502020202020204" pitchFamily="34" charset="0"/>
            </a:rPr>
            <a:t>- Establecimiento: densidad </a:t>
          </a:r>
          <a:r>
            <a:rPr lang="es-ES" sz="1800" dirty="0" err="1" smtClean="0">
              <a:latin typeface="Century Gothic" panose="020B0502020202020204" pitchFamily="34" charset="0"/>
            </a:rPr>
            <a:t>plts</a:t>
          </a:r>
          <a:r>
            <a:rPr lang="es-ES" sz="1800" dirty="0" smtClean="0">
              <a:latin typeface="Century Gothic" panose="020B0502020202020204" pitchFamily="34" charset="0"/>
            </a:rPr>
            <a:t>/m2, vigor.</a:t>
          </a:r>
        </a:p>
        <a:p>
          <a:r>
            <a:rPr lang="es-ES" sz="1800" dirty="0" smtClean="0">
              <a:latin typeface="Century Gothic" panose="020B0502020202020204" pitchFamily="34" charset="0"/>
            </a:rPr>
            <a:t>- Control plagas y enfermedades.</a:t>
          </a:r>
        </a:p>
        <a:p>
          <a:r>
            <a:rPr lang="es-ES" sz="1800" dirty="0" smtClean="0">
              <a:latin typeface="Century Gothic" panose="020B0502020202020204" pitchFamily="34" charset="0"/>
            </a:rPr>
            <a:t>- Control malezas: químico, mecánico.</a:t>
          </a:r>
          <a:endParaRPr lang="es-ES" sz="1800" dirty="0">
            <a:latin typeface="Century Gothic" panose="020B0502020202020204" pitchFamily="34" charset="0"/>
          </a:endParaRPr>
        </a:p>
      </dgm:t>
    </dgm:pt>
    <dgm:pt modelId="{FF08E6A9-908D-4D55-814F-17B168FFD6F1}" type="parTrans" cxnId="{275C0CAC-34DA-46BE-8E3A-24658492CE0A}">
      <dgm:prSet/>
      <dgm:spPr/>
      <dgm:t>
        <a:bodyPr/>
        <a:lstStyle/>
        <a:p>
          <a:endParaRPr lang="es-ES"/>
        </a:p>
      </dgm:t>
    </dgm:pt>
    <dgm:pt modelId="{8C1B31AE-8307-4FBC-81B7-1A5DC9032AC1}" type="sibTrans" cxnId="{275C0CAC-34DA-46BE-8E3A-24658492CE0A}">
      <dgm:prSet/>
      <dgm:spPr/>
      <dgm:t>
        <a:bodyPr/>
        <a:lstStyle/>
        <a:p>
          <a:endParaRPr lang="es-ES"/>
        </a:p>
      </dgm:t>
    </dgm:pt>
    <dgm:pt modelId="{B378C1CA-65FF-4A0F-9996-3142F2A84A6C}" type="pres">
      <dgm:prSet presAssocID="{25918CC6-BCD3-46D9-ABC4-4F9B06931F78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4BB02EC-0D40-489A-8558-D47A8910F908}" type="pres">
      <dgm:prSet presAssocID="{F445C2B1-8A2D-40CB-B7F0-4A6A23E97E12}" presName="composite" presStyleCnt="0"/>
      <dgm:spPr/>
    </dgm:pt>
    <dgm:pt modelId="{993A469C-F088-47A4-A132-EB859C9487B3}" type="pres">
      <dgm:prSet presAssocID="{F445C2B1-8A2D-40CB-B7F0-4A6A23E97E12}" presName="ParentAccentShape" presStyleLbl="trBgShp" presStyleIdx="0" presStyleCnt="2"/>
      <dgm:spPr/>
    </dgm:pt>
    <dgm:pt modelId="{41F2EBD3-35F8-45B2-B42E-E08FB7765AC3}" type="pres">
      <dgm:prSet presAssocID="{F445C2B1-8A2D-40CB-B7F0-4A6A23E97E12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D6C68B-4496-4670-81F1-967C4858FF6A}" type="pres">
      <dgm:prSet presAssocID="{F445C2B1-8A2D-40CB-B7F0-4A6A23E97E12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C90B6480-D8AB-4D7D-A70D-89E32AAE46B2}" type="pres">
      <dgm:prSet presAssocID="{F445C2B1-8A2D-40CB-B7F0-4A6A23E97E12}" presName="ChildAccentShape" presStyleLbl="trBgShp" presStyleIdx="1" presStyleCnt="2"/>
      <dgm:spPr/>
    </dgm:pt>
    <dgm:pt modelId="{A103410F-7FD7-48F2-9A2A-4E9C3159806E}" type="pres">
      <dgm:prSet presAssocID="{F445C2B1-8A2D-40CB-B7F0-4A6A23E97E12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</dgm:ptLst>
  <dgm:cxnLst>
    <dgm:cxn modelId="{16AF3DE7-8811-48BD-B6A9-39CA67CEA665}" type="presOf" srcId="{CAF5F3C5-E062-4D61-A103-D765A23A0606}" destId="{B7D6C68B-4496-4670-81F1-967C4858FF6A}" srcOrd="0" destOrd="0" presId="urn:microsoft.com/office/officeart/2009/3/layout/SnapshotPictureList"/>
    <dgm:cxn modelId="{1F34E688-30CF-4A16-A49D-7235208A73FC}" type="presOf" srcId="{F445C2B1-8A2D-40CB-B7F0-4A6A23E97E12}" destId="{41F2EBD3-35F8-45B2-B42E-E08FB7765AC3}" srcOrd="0" destOrd="0" presId="urn:microsoft.com/office/officeart/2009/3/layout/SnapshotPictureList"/>
    <dgm:cxn modelId="{67E93486-CCE0-4936-8362-6DE44CC4A35A}" type="presOf" srcId="{25918CC6-BCD3-46D9-ABC4-4F9B06931F78}" destId="{B378C1CA-65FF-4A0F-9996-3142F2A84A6C}" srcOrd="0" destOrd="0" presId="urn:microsoft.com/office/officeart/2009/3/layout/SnapshotPictureList"/>
    <dgm:cxn modelId="{275C0CAC-34DA-46BE-8E3A-24658492CE0A}" srcId="{F445C2B1-8A2D-40CB-B7F0-4A6A23E97E12}" destId="{CAF5F3C5-E062-4D61-A103-D765A23A0606}" srcOrd="0" destOrd="0" parTransId="{FF08E6A9-908D-4D55-814F-17B168FFD6F1}" sibTransId="{8C1B31AE-8307-4FBC-81B7-1A5DC9032AC1}"/>
    <dgm:cxn modelId="{DF638EE9-441B-4864-BD31-59BC9EE8C547}" srcId="{25918CC6-BCD3-46D9-ABC4-4F9B06931F78}" destId="{F445C2B1-8A2D-40CB-B7F0-4A6A23E97E12}" srcOrd="0" destOrd="0" parTransId="{49CB80E1-3AB0-4A17-978D-FB77E2AE4676}" sibTransId="{FC13E400-E18C-495B-B71B-2AA1FAC3C4E4}"/>
    <dgm:cxn modelId="{5F3D75F3-1579-40D1-9E96-4996CA47DAB9}" type="presParOf" srcId="{B378C1CA-65FF-4A0F-9996-3142F2A84A6C}" destId="{B4BB02EC-0D40-489A-8558-D47A8910F908}" srcOrd="0" destOrd="0" presId="urn:microsoft.com/office/officeart/2009/3/layout/SnapshotPictureList"/>
    <dgm:cxn modelId="{B770D9B2-77AF-4E38-9BCF-E5CCBE9FF137}" type="presParOf" srcId="{B4BB02EC-0D40-489A-8558-D47A8910F908}" destId="{993A469C-F088-47A4-A132-EB859C9487B3}" srcOrd="0" destOrd="0" presId="urn:microsoft.com/office/officeart/2009/3/layout/SnapshotPictureList"/>
    <dgm:cxn modelId="{3AF78217-E0FB-49DA-8472-51846BBB227A}" type="presParOf" srcId="{B4BB02EC-0D40-489A-8558-D47A8910F908}" destId="{41F2EBD3-35F8-45B2-B42E-E08FB7765AC3}" srcOrd="1" destOrd="0" presId="urn:microsoft.com/office/officeart/2009/3/layout/SnapshotPictureList"/>
    <dgm:cxn modelId="{B316CA3B-6635-4946-BA83-02649C7C6906}" type="presParOf" srcId="{B4BB02EC-0D40-489A-8558-D47A8910F908}" destId="{B7D6C68B-4496-4670-81F1-967C4858FF6A}" srcOrd="2" destOrd="0" presId="urn:microsoft.com/office/officeart/2009/3/layout/SnapshotPictureList"/>
    <dgm:cxn modelId="{8A349E1B-CE90-4AA6-A5EA-61EFEEBA32E5}" type="presParOf" srcId="{B4BB02EC-0D40-489A-8558-D47A8910F908}" destId="{C90B6480-D8AB-4D7D-A70D-89E32AAE46B2}" srcOrd="3" destOrd="0" presId="urn:microsoft.com/office/officeart/2009/3/layout/SnapshotPictureList"/>
    <dgm:cxn modelId="{A8E182B9-146F-4464-83B6-CB70B4EB1766}" type="presParOf" srcId="{B4BB02EC-0D40-489A-8558-D47A8910F908}" destId="{A103410F-7FD7-48F2-9A2A-4E9C3159806E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86D6D-1F5F-40D2-A5A9-B147BBF3B0F1}">
      <dsp:nvSpPr>
        <dsp:cNvPr id="0" name=""/>
        <dsp:cNvSpPr/>
      </dsp:nvSpPr>
      <dsp:spPr>
        <a:xfrm>
          <a:off x="656740" y="0"/>
          <a:ext cx="7443060" cy="308541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CE0D0F-ECBE-4F24-9CB3-FF5FA6FED018}">
      <dsp:nvSpPr>
        <dsp:cNvPr id="0" name=""/>
        <dsp:cNvSpPr/>
      </dsp:nvSpPr>
      <dsp:spPr>
        <a:xfrm>
          <a:off x="1329" y="925625"/>
          <a:ext cx="1375070" cy="12341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Época Siembra</a:t>
          </a:r>
          <a:endParaRPr lang="es-ES" sz="2200" kern="1200" dirty="0"/>
        </a:p>
      </dsp:txBody>
      <dsp:txXfrm>
        <a:off x="61576" y="985872"/>
        <a:ext cx="1254576" cy="1113673"/>
      </dsp:txXfrm>
    </dsp:sp>
    <dsp:sp modelId="{9D1F0059-41AB-45B8-B38D-BFA9A93CE115}">
      <dsp:nvSpPr>
        <dsp:cNvPr id="0" name=""/>
        <dsp:cNvSpPr/>
      </dsp:nvSpPr>
      <dsp:spPr>
        <a:xfrm>
          <a:off x="1477091" y="925625"/>
          <a:ext cx="1375070" cy="12341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err="1" smtClean="0"/>
            <a:t>Selec</a:t>
          </a:r>
          <a:r>
            <a:rPr lang="es-ES" sz="2200" kern="1200" dirty="0" smtClean="0"/>
            <a:t>. Lugar</a:t>
          </a:r>
          <a:endParaRPr lang="es-ES" sz="2200" kern="1200" dirty="0"/>
        </a:p>
      </dsp:txBody>
      <dsp:txXfrm>
        <a:off x="1537338" y="985872"/>
        <a:ext cx="1254576" cy="1113673"/>
      </dsp:txXfrm>
    </dsp:sp>
    <dsp:sp modelId="{96656C1A-42C5-4DBD-B717-2477A328B91D}">
      <dsp:nvSpPr>
        <dsp:cNvPr id="0" name=""/>
        <dsp:cNvSpPr/>
      </dsp:nvSpPr>
      <dsp:spPr>
        <a:xfrm>
          <a:off x="2952854" y="925625"/>
          <a:ext cx="1375070" cy="12341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err="1" smtClean="0"/>
            <a:t>Selec</a:t>
          </a:r>
          <a:r>
            <a:rPr lang="es-ES" sz="2200" kern="1200" dirty="0" smtClean="0"/>
            <a:t>. Especie</a:t>
          </a:r>
          <a:endParaRPr lang="es-ES" sz="2200" kern="1200" dirty="0"/>
        </a:p>
      </dsp:txBody>
      <dsp:txXfrm>
        <a:off x="3013101" y="985872"/>
        <a:ext cx="1254576" cy="1113673"/>
      </dsp:txXfrm>
    </dsp:sp>
    <dsp:sp modelId="{442DFD24-0BD5-4E57-B45D-652A0CAE5F71}">
      <dsp:nvSpPr>
        <dsp:cNvPr id="0" name=""/>
        <dsp:cNvSpPr/>
      </dsp:nvSpPr>
      <dsp:spPr>
        <a:xfrm>
          <a:off x="4428616" y="925625"/>
          <a:ext cx="1375070" cy="12341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Método Siembra</a:t>
          </a:r>
          <a:endParaRPr lang="es-ES" sz="2200" kern="1200" dirty="0"/>
        </a:p>
      </dsp:txBody>
      <dsp:txXfrm>
        <a:off x="4488863" y="985872"/>
        <a:ext cx="1254576" cy="1113673"/>
      </dsp:txXfrm>
    </dsp:sp>
    <dsp:sp modelId="{031226A1-BF10-4304-AAD9-E21B18C5B32B}">
      <dsp:nvSpPr>
        <dsp:cNvPr id="0" name=""/>
        <dsp:cNvSpPr/>
      </dsp:nvSpPr>
      <dsp:spPr>
        <a:xfrm>
          <a:off x="5904379" y="925625"/>
          <a:ext cx="1375070" cy="12341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Calidad Semilla</a:t>
          </a:r>
          <a:endParaRPr lang="es-ES" sz="2200" kern="1200" dirty="0"/>
        </a:p>
      </dsp:txBody>
      <dsp:txXfrm>
        <a:off x="5964626" y="985872"/>
        <a:ext cx="1254576" cy="1113673"/>
      </dsp:txXfrm>
    </dsp:sp>
    <dsp:sp modelId="{A79E804D-F5E1-41F8-BF66-582FE3012772}">
      <dsp:nvSpPr>
        <dsp:cNvPr id="0" name=""/>
        <dsp:cNvSpPr/>
      </dsp:nvSpPr>
      <dsp:spPr>
        <a:xfrm>
          <a:off x="7380141" y="925625"/>
          <a:ext cx="1375070" cy="12341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Manejo Pos-siembra</a:t>
          </a:r>
          <a:endParaRPr lang="es-ES" sz="2200" kern="1200" dirty="0"/>
        </a:p>
      </dsp:txBody>
      <dsp:txXfrm>
        <a:off x="7440388" y="985872"/>
        <a:ext cx="1254576" cy="11136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D2400-2FEC-45F8-93C0-F6CCE6FE8A3A}">
      <dsp:nvSpPr>
        <dsp:cNvPr id="0" name=""/>
        <dsp:cNvSpPr/>
      </dsp:nvSpPr>
      <dsp:spPr>
        <a:xfrm>
          <a:off x="7262133" y="781891"/>
          <a:ext cx="177052" cy="3276867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8AE456-6A90-4E77-B7F2-53211D86A241}">
      <dsp:nvSpPr>
        <dsp:cNvPr id="0" name=""/>
        <dsp:cNvSpPr/>
      </dsp:nvSpPr>
      <dsp:spPr>
        <a:xfrm>
          <a:off x="177052" y="781891"/>
          <a:ext cx="4604856" cy="327686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D4AAAF-EF6C-4325-9448-5B1F6ED921A1}">
      <dsp:nvSpPr>
        <dsp:cNvPr id="0" name=""/>
        <dsp:cNvSpPr/>
      </dsp:nvSpPr>
      <dsp:spPr>
        <a:xfrm>
          <a:off x="258583" y="895889"/>
          <a:ext cx="4427803" cy="309963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30BBEF-E72F-4AC4-A9A9-16B05A0AFC5D}">
      <dsp:nvSpPr>
        <dsp:cNvPr id="0" name=""/>
        <dsp:cNvSpPr/>
      </dsp:nvSpPr>
      <dsp:spPr>
        <a:xfrm>
          <a:off x="357080" y="3489985"/>
          <a:ext cx="4247775" cy="388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357080" y="3489985"/>
        <a:ext cx="4247775" cy="388967"/>
      </dsp:txXfrm>
    </dsp:sp>
    <dsp:sp modelId="{9504260B-874E-443A-B060-196B8BF34FDD}">
      <dsp:nvSpPr>
        <dsp:cNvPr id="0" name=""/>
        <dsp:cNvSpPr/>
      </dsp:nvSpPr>
      <dsp:spPr>
        <a:xfrm>
          <a:off x="4969376" y="781891"/>
          <a:ext cx="2105289" cy="3276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i="0" kern="1200" dirty="0" smtClean="0">
              <a:latin typeface="Century Gothic" panose="020B0502020202020204" pitchFamily="34" charset="0"/>
            </a:rPr>
            <a:t>-Planificación: presupuesto, # animales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i="0" kern="1200" dirty="0" smtClean="0">
              <a:latin typeface="Century Gothic" panose="020B0502020202020204" pitchFamily="34" charset="0"/>
            </a:rPr>
            <a:t>-Ambiente: clima, plagas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i="0" kern="1200" dirty="0" smtClean="0">
              <a:latin typeface="Century Gothic" panose="020B0502020202020204" pitchFamily="34" charset="0"/>
            </a:rPr>
            <a:t>-Recursos: tecnología, maquinaria</a:t>
          </a:r>
          <a:endParaRPr lang="es-ES" sz="1800" b="1" i="0" kern="1200" dirty="0">
            <a:latin typeface="Century Gothic" panose="020B0502020202020204" pitchFamily="34" charset="0"/>
          </a:endParaRPr>
        </a:p>
      </dsp:txBody>
      <dsp:txXfrm>
        <a:off x="4969376" y="781891"/>
        <a:ext cx="2105289" cy="32768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AC3EC-99B4-4A24-8D09-4C189899696A}">
      <dsp:nvSpPr>
        <dsp:cNvPr id="0" name=""/>
        <dsp:cNvSpPr/>
      </dsp:nvSpPr>
      <dsp:spPr>
        <a:xfrm>
          <a:off x="6843211" y="1119146"/>
          <a:ext cx="166839" cy="3087838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A03BD0-022F-4304-88FE-69AD71101079}">
      <dsp:nvSpPr>
        <dsp:cNvPr id="0" name=""/>
        <dsp:cNvSpPr/>
      </dsp:nvSpPr>
      <dsp:spPr>
        <a:xfrm>
          <a:off x="166839" y="1119146"/>
          <a:ext cx="4339221" cy="3087838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3A29C2-4AFB-4693-8529-C3DF18CFC731}">
      <dsp:nvSpPr>
        <dsp:cNvPr id="0" name=""/>
        <dsp:cNvSpPr/>
      </dsp:nvSpPr>
      <dsp:spPr>
        <a:xfrm>
          <a:off x="0" y="749158"/>
          <a:ext cx="4172382" cy="29208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48145F-0D4B-4AD1-91B3-90A5DFE8717E}">
      <dsp:nvSpPr>
        <dsp:cNvPr id="0" name=""/>
        <dsp:cNvSpPr/>
      </dsp:nvSpPr>
      <dsp:spPr>
        <a:xfrm>
          <a:off x="336482" y="3671022"/>
          <a:ext cx="4002739" cy="366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560" tIns="60960" rIns="1625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/>
        </a:p>
      </dsp:txBody>
      <dsp:txXfrm>
        <a:off x="336482" y="3671022"/>
        <a:ext cx="4002739" cy="366529"/>
      </dsp:txXfrm>
    </dsp:sp>
    <dsp:sp modelId="{40C7CF30-94BB-4A70-AE90-738A91C8C448}">
      <dsp:nvSpPr>
        <dsp:cNvPr id="0" name=""/>
        <dsp:cNvSpPr/>
      </dsp:nvSpPr>
      <dsp:spPr>
        <a:xfrm>
          <a:off x="4682714" y="1119146"/>
          <a:ext cx="1983844" cy="3087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>
              <a:latin typeface="Century Gothic" panose="020B0502020202020204" pitchFamily="34" charset="0"/>
            </a:rPr>
            <a:t>-Suelo: fertilidad, topografía.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>
              <a:latin typeface="Century Gothic" panose="020B0502020202020204" pitchFamily="34" charset="0"/>
            </a:rPr>
            <a:t>-Vegetación original: cultivo, uso.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>
              <a:latin typeface="Century Gothic" panose="020B0502020202020204" pitchFamily="34" charset="0"/>
            </a:rPr>
            <a:t>-Condiciones climáticas: pH, altitud</a:t>
          </a:r>
          <a:endParaRPr lang="es-ES" sz="1800" kern="1200" dirty="0">
            <a:latin typeface="Century Gothic" panose="020B0502020202020204" pitchFamily="34" charset="0"/>
          </a:endParaRPr>
        </a:p>
      </dsp:txBody>
      <dsp:txXfrm>
        <a:off x="4682714" y="1119146"/>
        <a:ext cx="1983844" cy="30878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6A831-A9A2-4419-9428-1D0F96918029}">
      <dsp:nvSpPr>
        <dsp:cNvPr id="0" name=""/>
        <dsp:cNvSpPr/>
      </dsp:nvSpPr>
      <dsp:spPr>
        <a:xfrm>
          <a:off x="6769612" y="1071768"/>
          <a:ext cx="165044" cy="3054628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C4E78F-B1B7-4945-A044-5BEBBBEDD36D}">
      <dsp:nvSpPr>
        <dsp:cNvPr id="0" name=""/>
        <dsp:cNvSpPr/>
      </dsp:nvSpPr>
      <dsp:spPr>
        <a:xfrm>
          <a:off x="165044" y="1071768"/>
          <a:ext cx="4292552" cy="3054628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672D70-D146-4779-8523-24A1C4E0EDA0}">
      <dsp:nvSpPr>
        <dsp:cNvPr id="0" name=""/>
        <dsp:cNvSpPr/>
      </dsp:nvSpPr>
      <dsp:spPr>
        <a:xfrm>
          <a:off x="0" y="705760"/>
          <a:ext cx="4127507" cy="28894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5605DE-1BE9-4482-AB46-A8A8E5B75CDE}">
      <dsp:nvSpPr>
        <dsp:cNvPr id="0" name=""/>
        <dsp:cNvSpPr/>
      </dsp:nvSpPr>
      <dsp:spPr>
        <a:xfrm>
          <a:off x="332863" y="3596198"/>
          <a:ext cx="3959689" cy="362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560" tIns="60960" rIns="1625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/>
        </a:p>
      </dsp:txBody>
      <dsp:txXfrm>
        <a:off x="332863" y="3596198"/>
        <a:ext cx="3959689" cy="362587"/>
      </dsp:txXfrm>
    </dsp:sp>
    <dsp:sp modelId="{02B69125-131F-4D3C-85F0-A0CA56D8C79C}">
      <dsp:nvSpPr>
        <dsp:cNvPr id="0" name=""/>
        <dsp:cNvSpPr/>
      </dsp:nvSpPr>
      <dsp:spPr>
        <a:xfrm>
          <a:off x="4632350" y="1071768"/>
          <a:ext cx="1962507" cy="305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 Adaptación: suelo, clima.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 Familia: Gramínea o Leguminosa.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 Uso: pastoreo, corte, conservación.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 Plagas y enfermedades.</a:t>
          </a:r>
          <a:endParaRPr lang="es-ES" sz="1800" b="1" kern="1200" dirty="0">
            <a:latin typeface="Century Gothic" panose="020B0502020202020204" pitchFamily="34" charset="0"/>
          </a:endParaRPr>
        </a:p>
      </dsp:txBody>
      <dsp:txXfrm>
        <a:off x="4632350" y="1071768"/>
        <a:ext cx="1962507" cy="30546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754D41-394A-45ED-904E-D4C653969D7D}">
      <dsp:nvSpPr>
        <dsp:cNvPr id="0" name=""/>
        <dsp:cNvSpPr/>
      </dsp:nvSpPr>
      <dsp:spPr>
        <a:xfrm>
          <a:off x="7162977" y="993653"/>
          <a:ext cx="174635" cy="3232125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1A6C98-2A01-4F02-B8B6-E4BE574DC8CC}">
      <dsp:nvSpPr>
        <dsp:cNvPr id="0" name=""/>
        <dsp:cNvSpPr/>
      </dsp:nvSpPr>
      <dsp:spPr>
        <a:xfrm>
          <a:off x="174635" y="993653"/>
          <a:ext cx="4541982" cy="3232125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D54B13-5BA3-41A1-8484-57564478D76E}">
      <dsp:nvSpPr>
        <dsp:cNvPr id="0" name=""/>
        <dsp:cNvSpPr/>
      </dsp:nvSpPr>
      <dsp:spPr>
        <a:xfrm>
          <a:off x="0" y="606377"/>
          <a:ext cx="4367347" cy="305730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83982-A2E4-41CD-951F-CC50B7DD9D6D}">
      <dsp:nvSpPr>
        <dsp:cNvPr id="0" name=""/>
        <dsp:cNvSpPr/>
      </dsp:nvSpPr>
      <dsp:spPr>
        <a:xfrm>
          <a:off x="352205" y="3664772"/>
          <a:ext cx="4189777" cy="383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20" tIns="64770" rIns="17272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>
        <a:off x="352205" y="3664772"/>
        <a:ext cx="4189777" cy="383656"/>
      </dsp:txXfrm>
    </dsp:sp>
    <dsp:sp modelId="{2E011D14-8CF3-4B15-BC7C-F30ABCCE299D}">
      <dsp:nvSpPr>
        <dsp:cNvPr id="0" name=""/>
        <dsp:cNvSpPr/>
      </dsp:nvSpPr>
      <dsp:spPr>
        <a:xfrm>
          <a:off x="4901525" y="993653"/>
          <a:ext cx="2076544" cy="3232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 Terreno: topografía, textura.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 Preparación: mecánica, 0 labranza.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 Siembra: surcos, voleo, espeque.</a:t>
          </a:r>
          <a:endParaRPr lang="es-ES" sz="1800" b="1" kern="1200" dirty="0">
            <a:latin typeface="Century Gothic" panose="020B0502020202020204" pitchFamily="34" charset="0"/>
          </a:endParaRPr>
        </a:p>
      </dsp:txBody>
      <dsp:txXfrm>
        <a:off x="4901525" y="993653"/>
        <a:ext cx="2076544" cy="32321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372A4A-8A00-4280-A0A0-2A48EA5B306F}">
      <dsp:nvSpPr>
        <dsp:cNvPr id="0" name=""/>
        <dsp:cNvSpPr/>
      </dsp:nvSpPr>
      <dsp:spPr>
        <a:xfrm>
          <a:off x="6929281" y="1118616"/>
          <a:ext cx="168937" cy="3126675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26A3B-57B5-4498-87D6-3BD2E2E4861E}">
      <dsp:nvSpPr>
        <dsp:cNvPr id="0" name=""/>
        <dsp:cNvSpPr/>
      </dsp:nvSpPr>
      <dsp:spPr>
        <a:xfrm>
          <a:off x="168937" y="1118616"/>
          <a:ext cx="4393797" cy="3126675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E64CA2-10BF-4504-B633-308963F7E898}">
      <dsp:nvSpPr>
        <dsp:cNvPr id="0" name=""/>
        <dsp:cNvSpPr/>
      </dsp:nvSpPr>
      <dsp:spPr>
        <a:xfrm>
          <a:off x="0" y="743975"/>
          <a:ext cx="4224859" cy="2957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41A656-BE5A-418E-869F-77001AB87D74}">
      <dsp:nvSpPr>
        <dsp:cNvPr id="0" name=""/>
        <dsp:cNvSpPr/>
      </dsp:nvSpPr>
      <dsp:spPr>
        <a:xfrm>
          <a:off x="340714" y="3702588"/>
          <a:ext cx="4053083" cy="37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20" tIns="64770" rIns="17272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>
        <a:off x="340714" y="3702588"/>
        <a:ext cx="4053083" cy="371139"/>
      </dsp:txXfrm>
    </dsp:sp>
    <dsp:sp modelId="{D3F7A2A1-9B94-499A-BAE5-FA8487F72AD2}">
      <dsp:nvSpPr>
        <dsp:cNvPr id="0" name=""/>
        <dsp:cNvSpPr/>
      </dsp:nvSpPr>
      <dsp:spPr>
        <a:xfrm>
          <a:off x="4741610" y="1118616"/>
          <a:ext cx="2008795" cy="3126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-Tipo </a:t>
          </a:r>
          <a:r>
            <a:rPr lang="es-ES" sz="1800" b="1" kern="1200" dirty="0" smtClean="0">
              <a:latin typeface="Century Gothic" panose="020B0502020202020204" pitchFamily="34" charset="0"/>
            </a:rPr>
            <a:t>semilla: sexual o vegetativa.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 Calidad: variedad, viabilidad, pureza.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panose="020B0502020202020204" pitchFamily="34" charset="0"/>
            </a:rPr>
            <a:t>- Cantidad: tasa siembra, valor cultural.</a:t>
          </a:r>
        </a:p>
      </dsp:txBody>
      <dsp:txXfrm>
        <a:off x="4741610" y="1118616"/>
        <a:ext cx="2008795" cy="31266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B6480-D8AB-4D7D-A70D-89E32AAE46B2}">
      <dsp:nvSpPr>
        <dsp:cNvPr id="0" name=""/>
        <dsp:cNvSpPr/>
      </dsp:nvSpPr>
      <dsp:spPr>
        <a:xfrm>
          <a:off x="6815000" y="1070503"/>
          <a:ext cx="166151" cy="307510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3A469C-F088-47A4-A132-EB859C9487B3}">
      <dsp:nvSpPr>
        <dsp:cNvPr id="0" name=""/>
        <dsp:cNvSpPr/>
      </dsp:nvSpPr>
      <dsp:spPr>
        <a:xfrm>
          <a:off x="166151" y="1070503"/>
          <a:ext cx="4321333" cy="3075109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03410F-7FD7-48F2-9A2A-4E9C3159806E}">
      <dsp:nvSpPr>
        <dsp:cNvPr id="0" name=""/>
        <dsp:cNvSpPr/>
      </dsp:nvSpPr>
      <dsp:spPr>
        <a:xfrm>
          <a:off x="0" y="702041"/>
          <a:ext cx="4155181" cy="290878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F2EBD3-35F8-45B2-B42E-E08FB7765AC3}">
      <dsp:nvSpPr>
        <dsp:cNvPr id="0" name=""/>
        <dsp:cNvSpPr/>
      </dsp:nvSpPr>
      <dsp:spPr>
        <a:xfrm>
          <a:off x="335095" y="3611859"/>
          <a:ext cx="3986237" cy="3650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560" tIns="60960" rIns="1625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/>
        </a:p>
      </dsp:txBody>
      <dsp:txXfrm>
        <a:off x="335095" y="3611859"/>
        <a:ext cx="3986237" cy="365018"/>
      </dsp:txXfrm>
    </dsp:sp>
    <dsp:sp modelId="{B7D6C68B-4496-4670-81F1-967C4858FF6A}">
      <dsp:nvSpPr>
        <dsp:cNvPr id="0" name=""/>
        <dsp:cNvSpPr/>
      </dsp:nvSpPr>
      <dsp:spPr>
        <a:xfrm>
          <a:off x="4663409" y="1070503"/>
          <a:ext cx="1975666" cy="3075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Century Gothic" panose="020B0502020202020204" pitchFamily="34" charset="0"/>
            </a:rPr>
            <a:t>- Establecimiento: densidad </a:t>
          </a:r>
          <a:r>
            <a:rPr lang="es-ES" sz="1800" kern="1200" dirty="0" err="1" smtClean="0">
              <a:latin typeface="Century Gothic" panose="020B0502020202020204" pitchFamily="34" charset="0"/>
            </a:rPr>
            <a:t>plts</a:t>
          </a:r>
          <a:r>
            <a:rPr lang="es-ES" sz="1800" kern="1200" dirty="0" smtClean="0">
              <a:latin typeface="Century Gothic" panose="020B0502020202020204" pitchFamily="34" charset="0"/>
            </a:rPr>
            <a:t>/m2, vigor.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Century Gothic" panose="020B0502020202020204" pitchFamily="34" charset="0"/>
            </a:rPr>
            <a:t>- Control plagas y enfermedades.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Century Gothic" panose="020B0502020202020204" pitchFamily="34" charset="0"/>
            </a:rPr>
            <a:t>- Control malezas: químico, mecánico.</a:t>
          </a:r>
          <a:endParaRPr lang="es-ES" sz="1800" kern="1200" dirty="0">
            <a:latin typeface="Century Gothic" panose="020B0502020202020204" pitchFamily="34" charset="0"/>
          </a:endParaRPr>
        </a:p>
      </dsp:txBody>
      <dsp:txXfrm>
        <a:off x="4663409" y="1070503"/>
        <a:ext cx="1975666" cy="30751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CC38A-DEE4-4F18-9C3C-DBC2D15DB0C8}" type="datetimeFigureOut">
              <a:rPr lang="es-CR" smtClean="0"/>
              <a:t>28/09/2020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23988" y="1143000"/>
            <a:ext cx="4010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5429A-8A84-471C-9A57-FFDE6C129A89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6321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5429A-8A84-471C-9A57-FFDE6C129A89}" type="slidenum">
              <a:rPr lang="es-CR" smtClean="0"/>
              <a:t>22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7506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2231" y="2238428"/>
            <a:ext cx="7958614" cy="1544547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4462" y="4083209"/>
            <a:ext cx="6554153" cy="18414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CC0CB-A8D5-4D5F-B948-61249818A909}" type="datetime1">
              <a:rPr lang="es-ES" smtClean="0"/>
              <a:t>28/09/2020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0884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25EA-D2DC-49C9-90CC-E7CD4F830A38}" type="datetime1">
              <a:rPr lang="es-ES" smtClean="0"/>
              <a:t>28/09/2020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529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8229" y="288562"/>
            <a:ext cx="2106692" cy="614816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68154" y="288562"/>
            <a:ext cx="6164024" cy="614816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515DE-96E8-430D-8B42-44F6673117C6}" type="datetime1">
              <a:rPr lang="es-ES" smtClean="0"/>
              <a:t>28/09/2020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202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98F4-A66F-4A7A-AB8A-C3F9F63A9DB5}" type="datetime1">
              <a:rPr lang="es-ES" smtClean="0"/>
              <a:t>28/09/2020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580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9618" y="4630307"/>
            <a:ext cx="7958614" cy="14311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39618" y="3054068"/>
            <a:ext cx="7958614" cy="15762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DF75F-53E6-4B4B-9AB2-09271DEB4C4F}" type="datetime1">
              <a:rPr lang="es-ES" smtClean="0"/>
              <a:t>28/09/2020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3551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68154" y="1681323"/>
            <a:ext cx="4135358" cy="47554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759563" y="1681323"/>
            <a:ext cx="4135358" cy="47554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8F23-1C94-4362-864F-B7CCF83245C5}" type="datetime1">
              <a:rPr lang="es-ES" smtClean="0"/>
              <a:t>28/09/2020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3146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68154" y="1612935"/>
            <a:ext cx="4136984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8154" y="2285129"/>
            <a:ext cx="4136984" cy="41515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756314" y="1612935"/>
            <a:ext cx="4138609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756314" y="2285129"/>
            <a:ext cx="4138609" cy="41515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C5BE-5A4C-4246-A370-EE0D76BFC542}" type="datetime1">
              <a:rPr lang="es-ES" smtClean="0"/>
              <a:t>28/09/2020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5241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52E-573E-4F96-ABC2-349D2CDFE24B}" type="datetime1">
              <a:rPr lang="es-ES" smtClean="0"/>
              <a:t>28/09/2020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056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621-28BB-4FA7-B940-9B7B1B7249CD}" type="datetime1">
              <a:rPr lang="es-ES" smtClean="0"/>
              <a:t>28/09/2020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4923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155" y="286892"/>
            <a:ext cx="3080387" cy="12209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60703" y="286894"/>
            <a:ext cx="5234219" cy="614983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68155" y="1507853"/>
            <a:ext cx="3080387" cy="49288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92B5-BF3B-457F-866A-BDDD8F574A0D}" type="datetime1">
              <a:rPr lang="es-ES" smtClean="0"/>
              <a:t>28/09/2020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879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35229" y="5043964"/>
            <a:ext cx="5617845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835229" y="643839"/>
            <a:ext cx="5617845" cy="43233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835229" y="5639433"/>
            <a:ext cx="5617845" cy="8456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0A6-936E-4092-81D2-8B148449BA4A}" type="datetime1">
              <a:rPr lang="es-ES" smtClean="0"/>
              <a:t>28/09/2020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09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68154" y="288561"/>
            <a:ext cx="8426768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68154" y="1681323"/>
            <a:ext cx="8426768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68154" y="6678584"/>
            <a:ext cx="2184718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31042-ECFC-44A2-985C-1646ACBFDBD2}" type="datetime1">
              <a:rPr lang="es-ES" smtClean="0"/>
              <a:t>28/09/2020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99051" y="6678584"/>
            <a:ext cx="2964974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710204" y="6678584"/>
            <a:ext cx="2184718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5B8E1-ACF0-754B-A7BD-1D3A704D24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9144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perez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opicalforages.info/text/intro/index.h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gspace.cgiar.org/bitstream/handle/10568/54680/Especies_forrajeras_multiprop%c3%b3sito_2002.pdf?sequence=1&amp;isAllowed=y" TargetMode="External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747680" y="333447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UNIDAD DE INVESTIGACIÓN EN FORRAJES 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UTN SEDE DE ATENAS 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1050549" y="1673303"/>
            <a:ext cx="7315199" cy="203080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s-CR" sz="28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Tecnologías Forrajeras Tropicales</a:t>
            </a:r>
            <a:endParaRPr lang="es-CR" sz="28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CR" sz="28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Académico: </a:t>
            </a:r>
            <a:r>
              <a:rPr lang="es-CR" sz="2800" b="1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Guillermo Pérez Chaves</a:t>
            </a:r>
          </a:p>
          <a:p>
            <a:pPr marL="0" indent="0">
              <a:spcBef>
                <a:spcPct val="0"/>
              </a:spcBef>
              <a:buNone/>
            </a:pPr>
            <a:r>
              <a:rPr lang="es-CR" sz="2800" b="1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Unidad de Investigación en </a:t>
            </a:r>
            <a:r>
              <a:rPr lang="es-CR" sz="28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Forrajes</a:t>
            </a:r>
            <a:endParaRPr lang="es-CR" sz="28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CR" sz="28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  <a:hlinkClick r:id="rId3"/>
              </a:rPr>
              <a:t>Email: gperez@utn.ac.cr</a:t>
            </a:r>
            <a:endParaRPr lang="es-CR" sz="2800" b="1" dirty="0" smtClean="0">
              <a:solidFill>
                <a:schemeClr val="tx2"/>
              </a:solid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s-CR" sz="28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Telf. 24551016</a:t>
            </a:r>
            <a:endParaRPr lang="es-CR" sz="28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6619" y="3094996"/>
            <a:ext cx="4011516" cy="3645724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443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10</a:t>
            </a:fld>
            <a:endParaRPr lang="es-ES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472338" y="208008"/>
            <a:ext cx="5594889" cy="73739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1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s-CR" sz="1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ESPECIES DE LEGUMINOSAS FORRAJERAS</a:t>
            </a:r>
            <a:br>
              <a:rPr lang="es-CR" sz="1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s-CR" sz="1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Y PRINCIPALES USOS</a:t>
            </a:r>
            <a:endParaRPr lang="es-CR" sz="1800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570598"/>
              </p:ext>
            </p:extLst>
          </p:nvPr>
        </p:nvGraphicFramePr>
        <p:xfrm>
          <a:off x="697421" y="1636000"/>
          <a:ext cx="8042781" cy="46965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5778">
                  <a:extLst>
                    <a:ext uri="{9D8B030D-6E8A-4147-A177-3AD203B41FA5}">
                      <a16:colId xmlns:a16="http://schemas.microsoft.com/office/drawing/2014/main" val="2585588916"/>
                    </a:ext>
                  </a:extLst>
                </a:gridCol>
                <a:gridCol w="2082052">
                  <a:extLst>
                    <a:ext uri="{9D8B030D-6E8A-4147-A177-3AD203B41FA5}">
                      <a16:colId xmlns:a16="http://schemas.microsoft.com/office/drawing/2014/main" val="2111696982"/>
                    </a:ext>
                  </a:extLst>
                </a:gridCol>
                <a:gridCol w="1108190">
                  <a:extLst>
                    <a:ext uri="{9D8B030D-6E8A-4147-A177-3AD203B41FA5}">
                      <a16:colId xmlns:a16="http://schemas.microsoft.com/office/drawing/2014/main" val="1940684363"/>
                    </a:ext>
                  </a:extLst>
                </a:gridCol>
                <a:gridCol w="1141771">
                  <a:extLst>
                    <a:ext uri="{9D8B030D-6E8A-4147-A177-3AD203B41FA5}">
                      <a16:colId xmlns:a16="http://schemas.microsoft.com/office/drawing/2014/main" val="2219054319"/>
                    </a:ext>
                  </a:extLst>
                </a:gridCol>
                <a:gridCol w="1124990">
                  <a:extLst>
                    <a:ext uri="{9D8B030D-6E8A-4147-A177-3AD203B41FA5}">
                      <a16:colId xmlns:a16="http://schemas.microsoft.com/office/drawing/2014/main" val="564264322"/>
                    </a:ext>
                  </a:extLst>
                </a:gridCol>
              </a:tblGrid>
              <a:tr h="510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Nombre común</a:t>
                      </a:r>
                      <a:endParaRPr lang="es-C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Especie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Pastoreo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Corte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Heno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Ensilaje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08310771"/>
                  </a:ext>
                </a:extLst>
              </a:tr>
              <a:tr h="255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Maní forrajero</a:t>
                      </a:r>
                      <a:endParaRPr lang="es-C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Arachis pintoi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95703105"/>
                  </a:ext>
                </a:extLst>
              </a:tr>
              <a:tr h="255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Clitorea; Cmpanilla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Clitorea ternatea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13884361"/>
                  </a:ext>
                </a:extLst>
              </a:tr>
              <a:tr h="255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Stylo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Stylosanthes guianensis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+</a:t>
                      </a:r>
                      <a:endParaRPr lang="es-C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96434930"/>
                  </a:ext>
                </a:extLst>
              </a:tr>
              <a:tr h="255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Rabiza; Caupí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Vigna unguiculata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992570739"/>
                  </a:ext>
                </a:extLst>
              </a:tr>
              <a:tr h="255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Centro; Campanita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Centrosema pubescens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61175586"/>
                  </a:ext>
                </a:extLst>
              </a:tr>
              <a:tr h="255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Kutzu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Pueraria phaseoloides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01561717"/>
                  </a:ext>
                </a:extLst>
              </a:tr>
              <a:tr h="255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Desmodium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 dirty="0" err="1">
                          <a:effectLst/>
                        </a:rPr>
                        <a:t>Desmodium</a:t>
                      </a:r>
                      <a:r>
                        <a:rPr lang="es-CR" sz="1600" i="1" dirty="0">
                          <a:effectLst/>
                        </a:rPr>
                        <a:t> </a:t>
                      </a:r>
                      <a:r>
                        <a:rPr lang="es-CR" sz="1600" i="1" dirty="0" err="1">
                          <a:effectLst/>
                        </a:rPr>
                        <a:t>velutinum</a:t>
                      </a:r>
                      <a:endParaRPr lang="es-CR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45167999"/>
                  </a:ext>
                </a:extLst>
              </a:tr>
              <a:tr h="255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Dolichos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Lablad purpureus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00860919"/>
                  </a:ext>
                </a:extLst>
              </a:tr>
              <a:tr h="256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Gandul; Frijol de palo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Cajanus cajan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77436434"/>
                  </a:ext>
                </a:extLst>
              </a:tr>
              <a:tr h="256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dirty="0" err="1">
                          <a:effectLst/>
                        </a:rPr>
                        <a:t>Cratylia</a:t>
                      </a:r>
                      <a:r>
                        <a:rPr lang="es-CR" sz="1600" dirty="0">
                          <a:effectLst/>
                        </a:rPr>
                        <a:t>; Veraniega</a:t>
                      </a:r>
                      <a:endParaRPr lang="es-C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Cratylia argentea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11303613"/>
                  </a:ext>
                </a:extLst>
              </a:tr>
              <a:tr h="256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Madero negro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Gliricidia sepium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99092564"/>
                  </a:ext>
                </a:extLst>
              </a:tr>
              <a:tr h="256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Leucaena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Leucaena leucocephala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591560566"/>
                  </a:ext>
                </a:extLst>
              </a:tr>
              <a:tr h="256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dirty="0" err="1">
                          <a:effectLst/>
                        </a:rPr>
                        <a:t>Poró</a:t>
                      </a:r>
                      <a:r>
                        <a:rPr lang="es-CR" sz="1600" dirty="0">
                          <a:effectLst/>
                        </a:rPr>
                        <a:t>; </a:t>
                      </a:r>
                      <a:r>
                        <a:rPr lang="es-CR" sz="1600" dirty="0" err="1" smtClean="0">
                          <a:effectLst/>
                        </a:rPr>
                        <a:t>Helequeme</a:t>
                      </a:r>
                      <a:endParaRPr lang="es-C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>
                          <a:effectLst/>
                        </a:rPr>
                        <a:t>Erythrina poeppigiana</a:t>
                      </a:r>
                      <a:endParaRPr lang="es-CR" sz="16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+++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67819374"/>
                  </a:ext>
                </a:extLst>
              </a:tr>
              <a:tr h="256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Botón de oro</a:t>
                      </a:r>
                      <a:endParaRPr lang="es-C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 dirty="0" err="1">
                          <a:effectLst/>
                        </a:rPr>
                        <a:t>Tithonia</a:t>
                      </a:r>
                      <a:r>
                        <a:rPr lang="es-CR" sz="1600" i="1" dirty="0">
                          <a:effectLst/>
                        </a:rPr>
                        <a:t> </a:t>
                      </a:r>
                      <a:r>
                        <a:rPr lang="es-CR" sz="1600" i="1" dirty="0" err="1">
                          <a:effectLst/>
                        </a:rPr>
                        <a:t>diversifolia</a:t>
                      </a:r>
                      <a:r>
                        <a:rPr lang="es-CR" sz="1600" i="1" dirty="0">
                          <a:effectLst/>
                        </a:rPr>
                        <a:t>*</a:t>
                      </a:r>
                      <a:endParaRPr lang="es-CR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+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 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00267076"/>
                  </a:ext>
                </a:extLst>
              </a:tr>
              <a:tr h="256918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Nacedero; Palo de agua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Trichanthera gigantea*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++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278378180"/>
                  </a:ext>
                </a:extLst>
              </a:tr>
              <a:tr h="256918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Uso: + Poco; ++ Bueno; +++ Mucho. * No leguminosa</a:t>
                      </a:r>
                      <a:endParaRPr lang="es-C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753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808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660180" y="346317"/>
            <a:ext cx="51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PROCESO DE ESTABLECIMIENTO DE PASTURAS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11</a:t>
            </a:fld>
            <a:endParaRPr lang="es-E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80488" y="1818872"/>
            <a:ext cx="7612573" cy="134278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altLang="es-CR" sz="1800" dirty="0" smtClean="0">
                <a:latin typeface="Century Gothic" panose="020B0502020202020204" pitchFamily="34" charset="0"/>
              </a:rPr>
              <a:t> </a:t>
            </a:r>
            <a:r>
              <a:rPr lang="es-ES" altLang="es-CR" sz="1800" b="1" dirty="0" smtClean="0">
                <a:latin typeface="Century Gothic" panose="020B0502020202020204" pitchFamily="34" charset="0"/>
              </a:rPr>
              <a:t>OBJETIVO:</a:t>
            </a:r>
          </a:p>
          <a:p>
            <a:pPr marL="0" indent="0">
              <a:buFont typeface="Arial"/>
              <a:buNone/>
            </a:pPr>
            <a:r>
              <a:rPr lang="es-ES" altLang="es-CR" sz="1800" dirty="0" smtClean="0">
                <a:latin typeface="Century Gothic" panose="020B0502020202020204" pitchFamily="34" charset="0"/>
              </a:rPr>
              <a:t>Introducir un forraje </a:t>
            </a:r>
            <a:r>
              <a:rPr lang="es-ES" altLang="es-CR" sz="1800" b="1" dirty="0" smtClean="0">
                <a:latin typeface="Century Gothic" panose="020B0502020202020204" pitchFamily="34" charset="0"/>
              </a:rPr>
              <a:t>productivo y sostenible</a:t>
            </a:r>
            <a:r>
              <a:rPr lang="es-ES" altLang="es-CR" sz="1800" dirty="0" smtClean="0">
                <a:latin typeface="Century Gothic" panose="020B0502020202020204" pitchFamily="34" charset="0"/>
              </a:rPr>
              <a:t>, </a:t>
            </a:r>
            <a:r>
              <a:rPr lang="es-ES" altLang="es-CR" sz="1800" u="sng" dirty="0" smtClean="0">
                <a:latin typeface="Century Gothic" panose="020B0502020202020204" pitchFamily="34" charset="0"/>
              </a:rPr>
              <a:t>bajando el costo y el riesgo </a:t>
            </a:r>
            <a:r>
              <a:rPr lang="es-ES" altLang="es-CR" sz="1800" dirty="0" smtClean="0">
                <a:latin typeface="Century Gothic" panose="020B0502020202020204" pitchFamily="34" charset="0"/>
              </a:rPr>
              <a:t>(económico/biológico); utilizando oportuna y eficientemente el ambiente, variedades y la tecnología. </a:t>
            </a:r>
            <a:endParaRPr lang="es-ES" altLang="es-CR" sz="1800" dirty="0">
              <a:latin typeface="Century Gothic" panose="020B0502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869210616"/>
              </p:ext>
            </p:extLst>
          </p:nvPr>
        </p:nvGraphicFramePr>
        <p:xfrm>
          <a:off x="309966" y="3377410"/>
          <a:ext cx="8756542" cy="3085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0857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629184" y="439305"/>
            <a:ext cx="51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É</a:t>
            </a:r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POCA DE SIEMBRA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12</a:t>
            </a:fld>
            <a:endParaRPr lang="es-ES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905296444"/>
              </p:ext>
            </p:extLst>
          </p:nvPr>
        </p:nvGraphicFramePr>
        <p:xfrm>
          <a:off x="960897" y="1580826"/>
          <a:ext cx="7439186" cy="4448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573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582690" y="470305"/>
            <a:ext cx="51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SELECCIÓN DEL LUGAR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13</a:t>
            </a:fld>
            <a:endParaRPr lang="es-ES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305118570"/>
              </p:ext>
            </p:extLst>
          </p:nvPr>
        </p:nvGraphicFramePr>
        <p:xfrm>
          <a:off x="1250542" y="1522148"/>
          <a:ext cx="7010051" cy="495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499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722172" y="454803"/>
            <a:ext cx="51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SELECCIÓN DE LA ESPECIE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14</a:t>
            </a:fld>
            <a:endParaRPr lang="es-ES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889490752"/>
              </p:ext>
            </p:extLst>
          </p:nvPr>
        </p:nvGraphicFramePr>
        <p:xfrm>
          <a:off x="1177872" y="1522148"/>
          <a:ext cx="6934657" cy="4832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4992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706674" y="315321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TROPICAL FORAGES: HERRAMIENTA SELECCIÓN  INTERACTIVA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15</a:t>
            </a:fld>
            <a:endParaRPr lang="es-ES"/>
          </a:p>
        </p:txBody>
      </p:sp>
      <p:sp>
        <p:nvSpPr>
          <p:cNvPr id="4" name="CuadroTexto 3">
            <a:hlinkClick r:id="rId3" highlightClick="1"/>
          </p:cNvPr>
          <p:cNvSpPr txBox="1"/>
          <p:nvPr/>
        </p:nvSpPr>
        <p:spPr>
          <a:xfrm>
            <a:off x="790413" y="6189130"/>
            <a:ext cx="4835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dirty="0"/>
              <a:t>Fuente: https://www.tropicalforages.info/text/intro/index.html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2373" y="3034687"/>
            <a:ext cx="2774196" cy="301107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92716">
            <a:off x="5328858" y="1813518"/>
            <a:ext cx="3617808" cy="203402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405864">
            <a:off x="450267" y="2077172"/>
            <a:ext cx="3523681" cy="1981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8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567192" y="470307"/>
            <a:ext cx="51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MÉTODO DE SIEMBRA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16</a:t>
            </a:fld>
            <a:endParaRPr lang="es-ES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66192926"/>
              </p:ext>
            </p:extLst>
          </p:nvPr>
        </p:nvGraphicFramePr>
        <p:xfrm>
          <a:off x="1022886" y="1553145"/>
          <a:ext cx="7337613" cy="4832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779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536196" y="485799"/>
            <a:ext cx="51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CALIDAD Y CANTIDAD SEMILLA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17</a:t>
            </a:fld>
            <a:endParaRPr lang="es-ES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796422702"/>
              </p:ext>
            </p:extLst>
          </p:nvPr>
        </p:nvGraphicFramePr>
        <p:xfrm>
          <a:off x="1038392" y="1596325"/>
          <a:ext cx="7098219" cy="4989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5589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567192" y="470301"/>
            <a:ext cx="51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Tasa de Siembra </a:t>
            </a:r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kg/</a:t>
            </a:r>
            <a:r>
              <a:rPr lang="es-MX" b="1" dirty="0" err="1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slla</a:t>
            </a:r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/ha: área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18</a:t>
            </a:fld>
            <a:endParaRPr lang="es-ES"/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0893221"/>
              </p:ext>
            </p:extLst>
          </p:nvPr>
        </p:nvGraphicFramePr>
        <p:xfrm>
          <a:off x="1518831" y="3887951"/>
          <a:ext cx="6120622" cy="248609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79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9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9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21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0300">
                <a:tc rowSpan="2"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Género</a:t>
                      </a:r>
                      <a:endParaRPr lang="es-ES" sz="1600" dirty="0">
                        <a:latin typeface="Century Gothic" panose="020B0502020202020204" pitchFamily="34" charset="0"/>
                      </a:endParaRPr>
                    </a:p>
                  </a:txBody>
                  <a:tcPr marT="45698" marB="45698"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Condición</a:t>
                      </a:r>
                      <a:r>
                        <a:rPr lang="es-ES" sz="1600" baseline="0" dirty="0" smtClean="0">
                          <a:latin typeface="Century Gothic" panose="020B0502020202020204" pitchFamily="34" charset="0"/>
                        </a:rPr>
                        <a:t> Ambiental</a:t>
                      </a:r>
                      <a:endParaRPr lang="es-ES" sz="1600" dirty="0">
                        <a:latin typeface="Century Gothic" panose="020B0502020202020204" pitchFamily="34" charset="0"/>
                      </a:endParaRPr>
                    </a:p>
                  </a:txBody>
                  <a:tcPr marT="45698" marB="45698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638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Ideal</a:t>
                      </a:r>
                      <a:endParaRPr lang="es-ES" sz="16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698" marB="456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Media (+30%)</a:t>
                      </a:r>
                      <a:endParaRPr lang="es-ES" sz="16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Adversa (+70%)</a:t>
                      </a:r>
                      <a:endParaRPr lang="es-ES" sz="16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698" marB="4569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300">
                <a:tc>
                  <a:txBody>
                    <a:bodyPr/>
                    <a:lstStyle/>
                    <a:p>
                      <a:r>
                        <a:rPr lang="es-ES" sz="1600" i="1" dirty="0" err="1" smtClean="0">
                          <a:latin typeface="Century Gothic" panose="020B0502020202020204" pitchFamily="34" charset="0"/>
                        </a:rPr>
                        <a:t>Brachiaria</a:t>
                      </a:r>
                      <a:r>
                        <a:rPr lang="es-ES" sz="1600" i="1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ES" sz="1600" i="1" baseline="0" dirty="0" err="1" smtClean="0">
                          <a:latin typeface="Century Gothic" panose="020B0502020202020204" pitchFamily="34" charset="0"/>
                        </a:rPr>
                        <a:t>spp</a:t>
                      </a:r>
                      <a:endParaRPr lang="es-ES" sz="1600" i="1" baseline="0" dirty="0" smtClean="0">
                        <a:latin typeface="Century Gothic" panose="020B0502020202020204" pitchFamily="34" charset="0"/>
                      </a:endParaRPr>
                    </a:p>
                    <a:p>
                      <a:r>
                        <a:rPr lang="es-ES" sz="1600" b="1" i="1" baseline="0" dirty="0" smtClean="0">
                          <a:latin typeface="Century Gothic" panose="020B0502020202020204" pitchFamily="34" charset="0"/>
                        </a:rPr>
                        <a:t>(</a:t>
                      </a:r>
                      <a:r>
                        <a:rPr lang="es-ES" sz="1600" b="1" i="1" baseline="0" dirty="0" err="1" smtClean="0">
                          <a:latin typeface="Century Gothic" panose="020B0502020202020204" pitchFamily="34" charset="0"/>
                        </a:rPr>
                        <a:t>brizantha</a:t>
                      </a:r>
                      <a:r>
                        <a:rPr lang="es-ES" sz="1600" b="1" i="1" baseline="0" dirty="0" smtClean="0">
                          <a:latin typeface="Century Gothic" panose="020B0502020202020204" pitchFamily="34" charset="0"/>
                        </a:rPr>
                        <a:t>, híbrido)</a:t>
                      </a:r>
                      <a:endParaRPr lang="es-ES" sz="1600" b="1" i="1" dirty="0">
                        <a:latin typeface="Century Gothic" panose="020B0502020202020204" pitchFamily="34" charset="0"/>
                      </a:endParaRPr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240</a:t>
                      </a:r>
                      <a:endParaRPr lang="es-ES" sz="16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698" marB="456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310</a:t>
                      </a:r>
                      <a:endParaRPr lang="es-ES" sz="16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698" marB="456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410</a:t>
                      </a:r>
                      <a:endParaRPr lang="es-ES" sz="16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698" marB="4569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300">
                <a:tc>
                  <a:txBody>
                    <a:bodyPr/>
                    <a:lstStyle/>
                    <a:p>
                      <a:r>
                        <a:rPr lang="es-ES" sz="1600" i="1" dirty="0" err="1" smtClean="0">
                          <a:latin typeface="Century Gothic" panose="020B0502020202020204" pitchFamily="34" charset="0"/>
                        </a:rPr>
                        <a:t>Panicum</a:t>
                      </a:r>
                      <a:r>
                        <a:rPr lang="es-ES" sz="1600" i="1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ES" sz="1600" i="1" baseline="0" dirty="0" err="1" smtClean="0">
                          <a:latin typeface="Century Gothic" panose="020B0502020202020204" pitchFamily="34" charset="0"/>
                        </a:rPr>
                        <a:t>spp</a:t>
                      </a:r>
                      <a:endParaRPr lang="es-ES" sz="1600" i="1" baseline="0" dirty="0" smtClean="0">
                        <a:latin typeface="Century Gothic" panose="020B0502020202020204" pitchFamily="34" charset="0"/>
                      </a:endParaRPr>
                    </a:p>
                    <a:p>
                      <a:r>
                        <a:rPr lang="es-ES" sz="1600" b="1" i="1" baseline="0" dirty="0" smtClean="0">
                          <a:latin typeface="Century Gothic" panose="020B0502020202020204" pitchFamily="34" charset="0"/>
                        </a:rPr>
                        <a:t>(</a:t>
                      </a:r>
                      <a:r>
                        <a:rPr lang="es-ES" sz="1600" b="1" i="1" baseline="0" dirty="0" err="1" smtClean="0">
                          <a:latin typeface="Century Gothic" panose="020B0502020202020204" pitchFamily="34" charset="0"/>
                        </a:rPr>
                        <a:t>Mombaza</a:t>
                      </a:r>
                      <a:r>
                        <a:rPr lang="es-ES" sz="1600" b="1" i="1" baseline="0" dirty="0" smtClean="0">
                          <a:latin typeface="Century Gothic" panose="020B0502020202020204" pitchFamily="34" charset="0"/>
                        </a:rPr>
                        <a:t>, </a:t>
                      </a:r>
                      <a:r>
                        <a:rPr lang="es-ES" sz="1600" b="1" i="1" baseline="0" dirty="0" err="1" smtClean="0">
                          <a:latin typeface="Century Gothic" panose="020B0502020202020204" pitchFamily="34" charset="0"/>
                        </a:rPr>
                        <a:t>Zuri</a:t>
                      </a:r>
                      <a:r>
                        <a:rPr lang="es-ES" sz="1600" b="1" i="1" baseline="0" dirty="0" smtClean="0">
                          <a:latin typeface="Century Gothic" panose="020B0502020202020204" pitchFamily="34" charset="0"/>
                        </a:rPr>
                        <a:t>…)</a:t>
                      </a:r>
                      <a:endParaRPr lang="es-ES" sz="1600" b="1" i="1" dirty="0">
                        <a:latin typeface="Century Gothic" panose="020B0502020202020204" pitchFamily="34" charset="0"/>
                      </a:endParaRPr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160</a:t>
                      </a:r>
                      <a:endParaRPr lang="es-ES" sz="16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698" marB="456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210</a:t>
                      </a:r>
                      <a:endParaRPr lang="es-ES" sz="16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698" marB="456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Century Gothic" panose="020B0502020202020204" pitchFamily="34" charset="0"/>
                        </a:rPr>
                        <a:t>270</a:t>
                      </a:r>
                      <a:endParaRPr lang="es-ES" sz="16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698" marB="4569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898894" y="1614549"/>
            <a:ext cx="3068665" cy="205244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s-ES" altLang="es-CR" sz="1400" dirty="0" smtClean="0">
                <a:latin typeface="Century Gothic" panose="020B0502020202020204" pitchFamily="34" charset="0"/>
              </a:rPr>
              <a:t>	</a:t>
            </a:r>
            <a:r>
              <a:rPr lang="es-ES" altLang="es-CR" sz="1400" b="1" u="sng" dirty="0" smtClean="0">
                <a:latin typeface="Century Gothic" panose="020B0502020202020204" pitchFamily="34" charset="0"/>
              </a:rPr>
              <a:t>Lote semilla comercial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altLang="es-CR" sz="1400" dirty="0" smtClean="0">
                <a:latin typeface="Century Gothic" panose="020B0502020202020204" pitchFamily="34" charset="0"/>
              </a:rPr>
              <a:t>% Pureza</a:t>
            </a:r>
            <a:r>
              <a:rPr lang="es-ES" altLang="es-CR" sz="1400" b="1" dirty="0" smtClean="0">
                <a:latin typeface="Century Gothic" panose="020B0502020202020204" pitchFamily="34" charset="0"/>
              </a:rPr>
              <a:t>:</a:t>
            </a:r>
            <a:r>
              <a:rPr lang="es-ES" altLang="es-CR" sz="1400" dirty="0" smtClean="0">
                <a:latin typeface="Century Gothic" panose="020B0502020202020204" pitchFamily="34" charset="0"/>
              </a:rPr>
              <a:t> 95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altLang="es-CR" sz="1400" dirty="0" smtClean="0">
                <a:latin typeface="Century Gothic" panose="020B0502020202020204" pitchFamily="34" charset="0"/>
              </a:rPr>
              <a:t>% Germinación: 65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altLang="es-CR" sz="1400" dirty="0" smtClean="0">
                <a:latin typeface="Century Gothic" panose="020B0502020202020204" pitchFamily="34" charset="0"/>
              </a:rPr>
              <a:t>VALOR CULTURAL= </a:t>
            </a:r>
            <a:r>
              <a:rPr lang="es-ES" altLang="es-CR" sz="1400" u="sng" dirty="0" smtClean="0">
                <a:latin typeface="Century Gothic" panose="020B0502020202020204" pitchFamily="34" charset="0"/>
              </a:rPr>
              <a:t>%P x %G</a:t>
            </a:r>
          </a:p>
          <a:p>
            <a:pPr>
              <a:buFont typeface="Wingdings" panose="05000000000000000000" pitchFamily="2" charset="2"/>
              <a:buNone/>
            </a:pPr>
            <a:r>
              <a:rPr lang="es-ES" altLang="es-CR" sz="1400" dirty="0" smtClean="0">
                <a:latin typeface="Century Gothic" panose="020B0502020202020204" pitchFamily="34" charset="0"/>
              </a:rPr>
              <a:t>						100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CR" sz="1400" b="1" dirty="0" smtClean="0">
                <a:latin typeface="Century Gothic" panose="020B0502020202020204" pitchFamily="34" charset="0"/>
              </a:rPr>
              <a:t>VC: </a:t>
            </a:r>
            <a:r>
              <a:rPr lang="es-ES" altLang="es-CR" sz="1400" b="1" u="sng" dirty="0" smtClean="0">
                <a:latin typeface="Century Gothic" panose="020B0502020202020204" pitchFamily="34" charset="0"/>
              </a:rPr>
              <a:t>95 x 65 </a:t>
            </a:r>
            <a:r>
              <a:rPr lang="es-ES" altLang="es-CR" sz="1400" b="1" dirty="0" smtClean="0">
                <a:latin typeface="Century Gothic" panose="020B0502020202020204" pitchFamily="34" charset="0"/>
              </a:rPr>
              <a:t>= 61.8	   </a:t>
            </a:r>
          </a:p>
          <a:p>
            <a:pPr marL="0" indent="0">
              <a:buFont typeface="Arial"/>
              <a:buNone/>
            </a:pPr>
            <a:r>
              <a:rPr lang="es-ES" altLang="es-CR" sz="1400" b="1" dirty="0" smtClean="0">
                <a:latin typeface="Century Gothic" panose="020B0502020202020204" pitchFamily="34" charset="0"/>
              </a:rPr>
              <a:t>	       100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695329" y="2129383"/>
            <a:ext cx="4160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b="1" dirty="0" smtClean="0">
                <a:latin typeface="Century Gothic" panose="020B0502020202020204" pitchFamily="34" charset="0"/>
              </a:rPr>
              <a:t>¿Área del potrero a sembrar?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CR" dirty="0" smtClean="0">
                <a:latin typeface="Century Gothic" panose="020B0502020202020204" pitchFamily="34" charset="0"/>
              </a:rPr>
              <a:t>Estimación matemática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CR" dirty="0" smtClean="0">
                <a:latin typeface="Century Gothic" panose="020B0502020202020204" pitchFamily="34" charset="0"/>
              </a:rPr>
              <a:t>Uso tecnología: GPS, Apps</a:t>
            </a:r>
            <a:endParaRPr lang="es-CR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03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567192" y="485799"/>
            <a:ext cx="51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MANEJO POST-COSECHA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19</a:t>
            </a:fld>
            <a:endParaRPr lang="es-ES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181800214"/>
              </p:ext>
            </p:extLst>
          </p:nvPr>
        </p:nvGraphicFramePr>
        <p:xfrm>
          <a:off x="1193370" y="1522148"/>
          <a:ext cx="6981152" cy="4847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9786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846156" y="206835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UNIDAD DE INVESTIGACIÓN EN FORRAJES 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UTN SEDE DE ATENAS 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17356" y="2171451"/>
            <a:ext cx="677275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20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Contenido: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Importancia y tipos de forrajes.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Banco </a:t>
            </a:r>
            <a:r>
              <a:rPr lang="es-CR" sz="2000" dirty="0">
                <a:solidFill>
                  <a:schemeClr val="tx2"/>
                </a:solidFill>
                <a:latin typeface="Century Gothic" panose="020B0502020202020204" pitchFamily="34" charset="0"/>
              </a:rPr>
              <a:t>forrajero, definición </a:t>
            </a: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e importancia</a:t>
            </a: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.</a:t>
            </a:r>
            <a:endParaRPr lang="es-CR" sz="2000" dirty="0" smtClean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Tipos </a:t>
            </a:r>
            <a:r>
              <a:rPr lang="es-CR" sz="2000" dirty="0">
                <a:solidFill>
                  <a:schemeClr val="tx2"/>
                </a:solidFill>
                <a:latin typeface="Century Gothic" panose="020B0502020202020204" pitchFamily="34" charset="0"/>
              </a:rPr>
              <a:t>de gramíneas y leguminosas en el país y </a:t>
            </a: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por zonas</a:t>
            </a: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.</a:t>
            </a:r>
            <a:endParaRPr lang="es-CR" sz="2000" dirty="0" smtClean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Establecimiento </a:t>
            </a:r>
            <a:r>
              <a:rPr lang="es-CR" sz="2000" dirty="0">
                <a:solidFill>
                  <a:schemeClr val="tx2"/>
                </a:solidFill>
                <a:latin typeface="Century Gothic" panose="020B0502020202020204" pitchFamily="34" charset="0"/>
              </a:rPr>
              <a:t>de pasturas y costo por hectárea</a:t>
            </a: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.</a:t>
            </a:r>
            <a:endParaRPr lang="es-CR" sz="2000" dirty="0" smtClean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Rendimientos de forrajeras.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Producción con sistemas de pastoreo.</a:t>
            </a:r>
            <a:endParaRPr lang="es-CR" sz="2000" dirty="0" smtClean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16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939144" y="391501"/>
            <a:ext cx="51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COSTOS DE ESTABLECIMIENTO ₡/ha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20</a:t>
            </a:fld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862583"/>
              </p:ext>
            </p:extLst>
          </p:nvPr>
        </p:nvGraphicFramePr>
        <p:xfrm>
          <a:off x="2468120" y="1335778"/>
          <a:ext cx="4502310" cy="2324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9219">
                  <a:extLst>
                    <a:ext uri="{9D8B030D-6E8A-4147-A177-3AD203B41FA5}">
                      <a16:colId xmlns:a16="http://schemas.microsoft.com/office/drawing/2014/main" val="2690757859"/>
                    </a:ext>
                  </a:extLst>
                </a:gridCol>
                <a:gridCol w="446511">
                  <a:extLst>
                    <a:ext uri="{9D8B030D-6E8A-4147-A177-3AD203B41FA5}">
                      <a16:colId xmlns:a16="http://schemas.microsoft.com/office/drawing/2014/main" val="3623833134"/>
                    </a:ext>
                  </a:extLst>
                </a:gridCol>
                <a:gridCol w="768990">
                  <a:extLst>
                    <a:ext uri="{9D8B030D-6E8A-4147-A177-3AD203B41FA5}">
                      <a16:colId xmlns:a16="http://schemas.microsoft.com/office/drawing/2014/main" val="2969304951"/>
                    </a:ext>
                  </a:extLst>
                </a:gridCol>
                <a:gridCol w="793795">
                  <a:extLst>
                    <a:ext uri="{9D8B030D-6E8A-4147-A177-3AD203B41FA5}">
                      <a16:colId xmlns:a16="http://schemas.microsoft.com/office/drawing/2014/main" val="3470913513"/>
                    </a:ext>
                  </a:extLst>
                </a:gridCol>
                <a:gridCol w="793795">
                  <a:extLst>
                    <a:ext uri="{9D8B030D-6E8A-4147-A177-3AD203B41FA5}">
                      <a16:colId xmlns:a16="http://schemas.microsoft.com/office/drawing/2014/main" val="3387678218"/>
                    </a:ext>
                  </a:extLst>
                </a:gridCol>
              </a:tblGrid>
              <a:tr h="272707">
                <a:tc gridSpan="5">
                  <a:txBody>
                    <a:bodyPr/>
                    <a:lstStyle/>
                    <a:p>
                      <a:pPr algn="l" fontAlgn="b"/>
                      <a:r>
                        <a:rPr lang="it-IT" sz="12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BRACHIARIA SPP 1HA (TERRENO MECANIZADO)</a:t>
                      </a:r>
                      <a:endParaRPr lang="it-IT" sz="12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CR" sz="12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7396561"/>
                  </a:ext>
                </a:extLst>
              </a:tr>
              <a:tr h="229506"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INSUMO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Ud.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Cant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¢/Ud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COSTO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8681896"/>
                  </a:ext>
                </a:extLst>
              </a:tr>
              <a:tr h="22950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Tractor Arado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hr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₡15.000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₡120.000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8581283"/>
                  </a:ext>
                </a:extLst>
              </a:tr>
              <a:tr h="22950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Tractor Rastra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hr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₡15.000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₡60.000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8949042"/>
                  </a:ext>
                </a:extLst>
              </a:tr>
              <a:tr h="445511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Mano obra Voleo Semilla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hr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 dirty="0">
                          <a:effectLst/>
                          <a:latin typeface="Century Gothic" panose="020B0502020202020204" pitchFamily="34" charset="0"/>
                        </a:rPr>
                        <a:t>₡2.000</a:t>
                      </a:r>
                      <a:endParaRPr lang="es-CR" sz="12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₡32.000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2317715"/>
                  </a:ext>
                </a:extLst>
              </a:tr>
              <a:tr h="22950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Semilla clasificada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kg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₡15.000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₡75.000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3956165"/>
                  </a:ext>
                </a:extLst>
              </a:tr>
              <a:tr h="22950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Herbicida Glifosato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g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5552129"/>
                  </a:ext>
                </a:extLst>
              </a:tr>
              <a:tr h="22950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Fertilizante 10-30-10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saco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₡16.000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₡48.000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525765"/>
                  </a:ext>
                </a:extLst>
              </a:tr>
              <a:tr h="229506"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Total: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 dirty="0">
                          <a:effectLst/>
                          <a:latin typeface="Century Gothic" panose="020B0502020202020204" pitchFamily="34" charset="0"/>
                        </a:rPr>
                        <a:t>₡345.000</a:t>
                      </a:r>
                      <a:endParaRPr lang="es-CR" sz="12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5849895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112755"/>
              </p:ext>
            </p:extLst>
          </p:nvPr>
        </p:nvGraphicFramePr>
        <p:xfrm>
          <a:off x="2468120" y="3859888"/>
          <a:ext cx="4502311" cy="2619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1596">
                  <a:extLst>
                    <a:ext uri="{9D8B030D-6E8A-4147-A177-3AD203B41FA5}">
                      <a16:colId xmlns:a16="http://schemas.microsoft.com/office/drawing/2014/main" val="987127792"/>
                    </a:ext>
                  </a:extLst>
                </a:gridCol>
                <a:gridCol w="980951">
                  <a:extLst>
                    <a:ext uri="{9D8B030D-6E8A-4147-A177-3AD203B41FA5}">
                      <a16:colId xmlns:a16="http://schemas.microsoft.com/office/drawing/2014/main" val="2604858798"/>
                    </a:ext>
                  </a:extLst>
                </a:gridCol>
                <a:gridCol w="804882">
                  <a:extLst>
                    <a:ext uri="{9D8B030D-6E8A-4147-A177-3AD203B41FA5}">
                      <a16:colId xmlns:a16="http://schemas.microsoft.com/office/drawing/2014/main" val="3710841754"/>
                    </a:ext>
                  </a:extLst>
                </a:gridCol>
                <a:gridCol w="804882">
                  <a:extLst>
                    <a:ext uri="{9D8B030D-6E8A-4147-A177-3AD203B41FA5}">
                      <a16:colId xmlns:a16="http://schemas.microsoft.com/office/drawing/2014/main" val="2509066675"/>
                    </a:ext>
                  </a:extLst>
                </a:gridCol>
              </a:tblGrid>
              <a:tr h="27818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CR" sz="12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CAÑA 1 HA (MÍNIMA LABRANZA)</a:t>
                      </a:r>
                      <a:endParaRPr lang="es-CR" sz="12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CR" sz="12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CR" sz="12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4130902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 dirty="0">
                          <a:effectLst/>
                          <a:latin typeface="Century Gothic" panose="020B0502020202020204" pitchFamily="34" charset="0"/>
                        </a:rPr>
                        <a:t>INSUMO</a:t>
                      </a:r>
                      <a:endParaRPr lang="es-CR" sz="12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CANTIDAD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¢/UD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COSTO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9382747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 dirty="0">
                          <a:effectLst/>
                          <a:latin typeface="Century Gothic" panose="020B0502020202020204" pitchFamily="34" charset="0"/>
                        </a:rPr>
                        <a:t>Mano de obra (</a:t>
                      </a:r>
                      <a:r>
                        <a:rPr lang="es-CR" sz="1200" u="none" strike="noStrike" dirty="0" err="1">
                          <a:effectLst/>
                          <a:latin typeface="Century Gothic" panose="020B0502020202020204" pitchFamily="34" charset="0"/>
                        </a:rPr>
                        <a:t>hrs</a:t>
                      </a:r>
                      <a:r>
                        <a:rPr lang="es-CR" sz="1200" u="none" strike="noStrike" dirty="0">
                          <a:effectLst/>
                          <a:latin typeface="Century Gothic" panose="020B0502020202020204" pitchFamily="34" charset="0"/>
                        </a:rPr>
                        <a:t>)</a:t>
                      </a:r>
                      <a:endParaRPr lang="es-CR" sz="12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 dirty="0">
                          <a:effectLst/>
                          <a:latin typeface="Century Gothic" panose="020B0502020202020204" pitchFamily="34" charset="0"/>
                        </a:rPr>
                        <a:t>125</a:t>
                      </a:r>
                      <a:endParaRPr lang="es-CR" sz="12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₡1.500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₡187.500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7146291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Semilla (ton)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₡20.000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₡200.000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821333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Glifosato (gl)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₡10.000</a:t>
                      </a:r>
                      <a:endParaRPr lang="es-CR" sz="1200" b="0" i="0" u="none" strike="noStrike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₡20.000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1492327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Surqueo bueyes (hrs)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₡5.000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₡50.000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2250562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Acarreo Slla. (ton)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₡2.500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₡25.000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1804289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Abono 10-30-10 (saco)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₡16.000</a:t>
                      </a:r>
                      <a:endParaRPr lang="es-CR" sz="1200" b="0" i="0" u="none" strike="noStrike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₡80.000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1546789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Urea (saco)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₡16.000</a:t>
                      </a:r>
                      <a:endParaRPr lang="es-CR" sz="1200" b="0" i="0" u="none" strike="noStrike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₡80.000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5866120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Formula completa (saco)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₡16.000</a:t>
                      </a:r>
                      <a:endParaRPr lang="es-CR" sz="1200" b="0" i="0" u="none" strike="noStrike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₡80.000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5444637"/>
                  </a:ext>
                </a:extLst>
              </a:tr>
              <a:tr h="234116"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u="none" strike="noStrike">
                          <a:effectLst/>
                          <a:latin typeface="Century Gothic" panose="020B0502020202020204" pitchFamily="34" charset="0"/>
                        </a:rPr>
                        <a:t>Total:</a:t>
                      </a:r>
                      <a:endParaRPr lang="es-CR" sz="12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200" u="none" strike="noStrike" dirty="0">
                          <a:effectLst/>
                          <a:latin typeface="Century Gothic" panose="020B0502020202020204" pitchFamily="34" charset="0"/>
                        </a:rPr>
                        <a:t>₡722.500</a:t>
                      </a:r>
                      <a:endParaRPr lang="es-CR" sz="12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5764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131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691176" y="330819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ESPECIES FORRAJERAS MULTIPROPÓSITO: OPCIONES PARA PRODUCTORES. CIAT, 2003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21</a:t>
            </a:fld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996" y="1817405"/>
            <a:ext cx="4287000" cy="367202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445" y="2057089"/>
            <a:ext cx="4239282" cy="388929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46996" y="5982350"/>
            <a:ext cx="8681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 smtClean="0"/>
              <a:t>Fuente: </a:t>
            </a:r>
            <a:r>
              <a:rPr lang="es-CR" sz="1200" dirty="0" smtClean="0">
                <a:hlinkClick r:id="rId5"/>
              </a:rPr>
              <a:t>https</a:t>
            </a:r>
            <a:r>
              <a:rPr lang="es-CR" sz="1200" dirty="0">
                <a:hlinkClick r:id="rId5"/>
              </a:rPr>
              <a:t>://</a:t>
            </a:r>
            <a:r>
              <a:rPr lang="es-CR" sz="1200" dirty="0" smtClean="0">
                <a:hlinkClick r:id="rId5"/>
              </a:rPr>
              <a:t>cgspace.cgiar.org/bitstream/handle/10568/54680/Especies_forrajeras_multiprop%c3%b3sito_2002.pdf?sequence=1&amp;isAllowed=y</a:t>
            </a:r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201761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846156" y="206835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UNIDAD DE INVESTIGACIÓN EN FORRAJES 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UTN SEDE DE ATENAS 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22</a:t>
            </a:fld>
            <a:endParaRPr lang="es-ES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150323"/>
              </p:ext>
            </p:extLst>
          </p:nvPr>
        </p:nvGraphicFramePr>
        <p:xfrm>
          <a:off x="635426" y="1551025"/>
          <a:ext cx="8201629" cy="51950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4750">
                  <a:extLst>
                    <a:ext uri="{9D8B030D-6E8A-4147-A177-3AD203B41FA5}">
                      <a16:colId xmlns:a16="http://schemas.microsoft.com/office/drawing/2014/main" val="2313240603"/>
                    </a:ext>
                  </a:extLst>
                </a:gridCol>
                <a:gridCol w="1910681">
                  <a:extLst>
                    <a:ext uri="{9D8B030D-6E8A-4147-A177-3AD203B41FA5}">
                      <a16:colId xmlns:a16="http://schemas.microsoft.com/office/drawing/2014/main" val="1656918029"/>
                    </a:ext>
                  </a:extLst>
                </a:gridCol>
                <a:gridCol w="818863">
                  <a:extLst>
                    <a:ext uri="{9D8B030D-6E8A-4147-A177-3AD203B41FA5}">
                      <a16:colId xmlns:a16="http://schemas.microsoft.com/office/drawing/2014/main" val="4151643424"/>
                    </a:ext>
                  </a:extLst>
                </a:gridCol>
                <a:gridCol w="740876">
                  <a:extLst>
                    <a:ext uri="{9D8B030D-6E8A-4147-A177-3AD203B41FA5}">
                      <a16:colId xmlns:a16="http://schemas.microsoft.com/office/drawing/2014/main" val="3536925594"/>
                    </a:ext>
                  </a:extLst>
                </a:gridCol>
                <a:gridCol w="597900">
                  <a:extLst>
                    <a:ext uri="{9D8B030D-6E8A-4147-A177-3AD203B41FA5}">
                      <a16:colId xmlns:a16="http://schemas.microsoft.com/office/drawing/2014/main" val="4266952113"/>
                    </a:ext>
                  </a:extLst>
                </a:gridCol>
                <a:gridCol w="597900">
                  <a:extLst>
                    <a:ext uri="{9D8B030D-6E8A-4147-A177-3AD203B41FA5}">
                      <a16:colId xmlns:a16="http://schemas.microsoft.com/office/drawing/2014/main" val="3298059935"/>
                    </a:ext>
                  </a:extLst>
                </a:gridCol>
                <a:gridCol w="662889">
                  <a:extLst>
                    <a:ext uri="{9D8B030D-6E8A-4147-A177-3AD203B41FA5}">
                      <a16:colId xmlns:a16="http://schemas.microsoft.com/office/drawing/2014/main" val="439271322"/>
                    </a:ext>
                  </a:extLst>
                </a:gridCol>
                <a:gridCol w="831861">
                  <a:extLst>
                    <a:ext uri="{9D8B030D-6E8A-4147-A177-3AD203B41FA5}">
                      <a16:colId xmlns:a16="http://schemas.microsoft.com/office/drawing/2014/main" val="1832715957"/>
                    </a:ext>
                  </a:extLst>
                </a:gridCol>
                <a:gridCol w="545909">
                  <a:extLst>
                    <a:ext uri="{9D8B030D-6E8A-4147-A177-3AD203B41FA5}">
                      <a16:colId xmlns:a16="http://schemas.microsoft.com/office/drawing/2014/main" val="3848842840"/>
                    </a:ext>
                  </a:extLst>
                </a:gridCol>
              </a:tblGrid>
              <a:tr h="340404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 común</a:t>
                      </a:r>
                      <a:endParaRPr lang="es-CR" sz="105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Especie</a:t>
                      </a:r>
                      <a:endParaRPr lang="es-CR" sz="105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Familia</a:t>
                      </a:r>
                      <a:endParaRPr lang="es-CR" sz="105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Fertilidad suelo</a:t>
                      </a:r>
                      <a:endParaRPr lang="es-CR" sz="105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Altitud msnm</a:t>
                      </a:r>
                      <a:endParaRPr lang="es-CR" sz="105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</a:t>
                      </a:r>
                      <a:r>
                        <a:rPr lang="es-CR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Cruda %</a:t>
                      </a:r>
                      <a:endParaRPr lang="es-CR" sz="105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DigestMS</a:t>
                      </a:r>
                      <a:r>
                        <a:rPr lang="es-CR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es-CR" sz="105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</a:t>
                      </a:r>
                      <a:r>
                        <a:rPr lang="es-CR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t/MS/ha/año</a:t>
                      </a:r>
                      <a:endParaRPr lang="es-CR" sz="105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Uso</a:t>
                      </a:r>
                      <a:endParaRPr lang="es-CR" sz="105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022425440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Nacedero, palo de agua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Trichantera gigantea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Acanthaceae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0-1500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12-20 %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3-6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C/B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3562880312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Botón de oro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Tithonia diversifolia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Compositae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0-2500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14-20 %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50-70 %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25-35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C/B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705386226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Jaragua veranero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Andropogum gayanus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0-1300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7-10 %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10-25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570982538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Pasto peludo/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Chontalpo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Brachiaria decumbens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0-1800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8-12 %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222275164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Pasto 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Brunca</a:t>
                      </a:r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Llanero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Brachiaria humidicola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0-1500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8-10 %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8-15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454315536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Diamantes I/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Marandú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Brachiaria brizantha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0-1800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7-14 %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55-65 %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15-25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4172044321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Pojuca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Paspalum atratum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0-1500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7-12 %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15-30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2125751352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Suazi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Digitaria swazilandensis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0-1000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9-14 %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15-25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3908067615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Transvala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Digitaria decumbens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0-1000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9-14 %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10-20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993646399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Angleton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Dichanthium aristatum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0-1400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7-10 %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8-15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714330630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Estrella africana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Cynodum nlemfluensis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0-2000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20-30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2728410840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King 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grass</a:t>
                      </a:r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Maralfalfa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Pennisetum purpureum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0-2000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7-10 %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30-50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C/E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3916355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Guinea, Tanzania, 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Zuri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Panicum maximun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0-1500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10-14 %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20-30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P/H/E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2461645384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Caimán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Brachiaria hibrido CIAT 1752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0-1800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12-14 %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20-30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3112074536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Mulato II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Brachiaria hibrido CIAT 36087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0-1800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12-16 %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20-30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2144954652"/>
                  </a:ext>
                </a:extLst>
              </a:tr>
              <a:tr h="34040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Toledo/MG-5, 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Piatá</a:t>
                      </a:r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Paiaguas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Brachiaria brizantha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Gramínea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0-1600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7-12 %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20-33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277124634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Maní forrajero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Arachis pintoi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0-1800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60-70 %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3-6 t/corte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P/Asc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3652405760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Stylo</a:t>
                      </a:r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alfalfa tropical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Stylosanthes guianensis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1-1200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8-15 %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5-10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B/Asc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765997322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Rabiza, 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Caupí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Vigna unguiculata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0-1600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14-21 %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70-80 %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3-8 t/corte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B/H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347390019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Leucaena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Leucaena leucocephala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0-1800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12-25 %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65-80 %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7-20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B/Asc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3337557165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Gandul, </a:t>
                      </a:r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frijo</a:t>
                      </a:r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palo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Cajanus cajan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0-2000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14-18 %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3-12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B/C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3341208273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Poró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Erythrina poeppigiana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0-2000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3-5 kg/arbol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B/C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4056821496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Cratylia</a:t>
                      </a:r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CV. Veraniega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Cratylia argentea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0-1200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14-20 %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60-65 %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2-5 t/corte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B/C/E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311787619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Dolichos</a:t>
                      </a:r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/frijol </a:t>
                      </a:r>
                      <a:r>
                        <a:rPr lang="es-CR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Jacinto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Lablad purpureus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Media, alta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0-1800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11-20 %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50-60 %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4-8 t/corte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B/Asc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3602569253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Desmodium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Desmodium velutinum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0-1000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1-6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B/Asc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57366136"/>
                  </a:ext>
                </a:extLst>
              </a:tr>
              <a:tr h="173624">
                <a:tc>
                  <a:txBody>
                    <a:bodyPr/>
                    <a:lstStyle/>
                    <a:p>
                      <a:pPr algn="l" fontAlgn="b"/>
                      <a:r>
                        <a:rPr lang="es-C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Centro, Campanita</a:t>
                      </a:r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Centrosema pubescens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Leguminosa</a:t>
                      </a:r>
                      <a:endParaRPr lang="es-CR" sz="1050" b="0" i="1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Baja, media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0-1700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50-65 %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1-6 t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B/Asc</a:t>
                      </a:r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ctr"/>
                </a:tc>
                <a:extLst>
                  <a:ext uri="{0D108BD9-81ED-4DB2-BD59-A6C34878D82A}">
                    <a16:rowId xmlns:a16="http://schemas.microsoft.com/office/drawing/2014/main" val="1282891485"/>
                  </a:ext>
                </a:extLst>
              </a:tr>
              <a:tr h="173624">
                <a:tc gridSpan="4">
                  <a:txBody>
                    <a:bodyPr/>
                    <a:lstStyle/>
                    <a:p>
                      <a:pPr algn="l" fontAlgn="b"/>
                      <a:r>
                        <a:rPr lang="pt-B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Uso: C: corte. P: </a:t>
                      </a:r>
                      <a:r>
                        <a:rPr lang="pt-B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pastoreo</a:t>
                      </a:r>
                      <a:r>
                        <a:rPr lang="pt-B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H: </a:t>
                      </a:r>
                      <a:r>
                        <a:rPr lang="pt-B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heno</a:t>
                      </a:r>
                      <a:r>
                        <a:rPr lang="pt-B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B: banco </a:t>
                      </a:r>
                      <a:r>
                        <a:rPr lang="pt-B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proteíco</a:t>
                      </a:r>
                      <a:r>
                        <a:rPr lang="pt-B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E: </a:t>
                      </a:r>
                      <a:r>
                        <a:rPr lang="pt-B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ensilaje</a:t>
                      </a:r>
                      <a:r>
                        <a:rPr lang="pt-B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pt-B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Asc</a:t>
                      </a:r>
                      <a:r>
                        <a:rPr lang="pt-BR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pt-BR" sz="10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asocio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R" sz="105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R" sz="105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26" marR="9326" marT="9326" marB="0" anchor="b"/>
                </a:tc>
                <a:extLst>
                  <a:ext uri="{0D108BD9-81ED-4DB2-BD59-A6C34878D82A}">
                    <a16:rowId xmlns:a16="http://schemas.microsoft.com/office/drawing/2014/main" val="2635963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06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567192" y="361815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DATOS PRODUCTIVOS PRÁCTICOS EN SISTEMAS DE PASTOREO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23</a:t>
            </a:fld>
            <a:endParaRPr lang="es-ES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876675"/>
              </p:ext>
            </p:extLst>
          </p:nvPr>
        </p:nvGraphicFramePr>
        <p:xfrm>
          <a:off x="1301858" y="1723620"/>
          <a:ext cx="6602274" cy="4196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4302">
                  <a:extLst>
                    <a:ext uri="{9D8B030D-6E8A-4147-A177-3AD203B41FA5}">
                      <a16:colId xmlns:a16="http://schemas.microsoft.com/office/drawing/2014/main" val="1831264543"/>
                    </a:ext>
                  </a:extLst>
                </a:gridCol>
                <a:gridCol w="2020581">
                  <a:extLst>
                    <a:ext uri="{9D8B030D-6E8A-4147-A177-3AD203B41FA5}">
                      <a16:colId xmlns:a16="http://schemas.microsoft.com/office/drawing/2014/main" val="3181462382"/>
                    </a:ext>
                  </a:extLst>
                </a:gridCol>
                <a:gridCol w="1877391">
                  <a:extLst>
                    <a:ext uri="{9D8B030D-6E8A-4147-A177-3AD203B41FA5}">
                      <a16:colId xmlns:a16="http://schemas.microsoft.com/office/drawing/2014/main" val="3947854526"/>
                    </a:ext>
                  </a:extLst>
                </a:gridCol>
              </a:tblGrid>
              <a:tr h="384876">
                <a:tc>
                  <a:txBody>
                    <a:bodyPr/>
                    <a:lstStyle/>
                    <a:p>
                      <a:pPr algn="ctr"/>
                      <a:r>
                        <a:rPr lang="es-CR" dirty="0" smtClean="0"/>
                        <a:t>Parámetro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dirty="0" smtClean="0"/>
                        <a:t>Valor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 smtClean="0"/>
                        <a:t>Deseab</a:t>
                      </a:r>
                      <a:r>
                        <a:rPr lang="es-CR" baseline="0" dirty="0" smtClean="0"/>
                        <a:t>le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431483"/>
                  </a:ext>
                </a:extLst>
              </a:tr>
              <a:tr h="384876">
                <a:tc>
                  <a:txBody>
                    <a:bodyPr/>
                    <a:lstStyle/>
                    <a:p>
                      <a:r>
                        <a:rPr lang="es-CR" dirty="0" smtClean="0"/>
                        <a:t>Consumo</a:t>
                      </a:r>
                      <a:r>
                        <a:rPr lang="es-CR" baseline="0" dirty="0" smtClean="0"/>
                        <a:t> MS diario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 smtClean="0"/>
                        <a:t>2-4 % peso vivo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 smtClean="0"/>
                        <a:t>8 – 16 kg/MS/día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194508"/>
                  </a:ext>
                </a:extLst>
              </a:tr>
              <a:tr h="664306">
                <a:tc>
                  <a:txBody>
                    <a:bodyPr/>
                    <a:lstStyle/>
                    <a:p>
                      <a:r>
                        <a:rPr lang="es-CR" dirty="0" smtClean="0"/>
                        <a:t>Ganancia</a:t>
                      </a:r>
                      <a:r>
                        <a:rPr lang="es-CR" baseline="0" dirty="0" smtClean="0"/>
                        <a:t> de peso animal con forraje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 smtClean="0"/>
                        <a:t>Carne kg/animal/día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dirty="0" smtClean="0"/>
                        <a:t>400-800</a:t>
                      </a:r>
                      <a:r>
                        <a:rPr lang="es-CR" baseline="0" dirty="0" smtClean="0"/>
                        <a:t> g/día</a:t>
                      </a:r>
                      <a:endParaRPr lang="es-CR" dirty="0" smtClean="0"/>
                    </a:p>
                    <a:p>
                      <a:pPr algn="ctr"/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655199"/>
                  </a:ext>
                </a:extLst>
              </a:tr>
              <a:tr h="664306">
                <a:tc>
                  <a:txBody>
                    <a:bodyPr/>
                    <a:lstStyle/>
                    <a:p>
                      <a:r>
                        <a:rPr lang="es-CR" dirty="0" err="1" smtClean="0"/>
                        <a:t>Produc</a:t>
                      </a:r>
                      <a:r>
                        <a:rPr lang="es-CR" dirty="0" smtClean="0"/>
                        <a:t>. Leche</a:t>
                      </a:r>
                      <a:r>
                        <a:rPr lang="es-CR" baseline="0" dirty="0" smtClean="0"/>
                        <a:t> por vacas  en pastoreo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 smtClean="0"/>
                        <a:t>Leche kg/vaca/día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dirty="0" smtClean="0"/>
                        <a:t>4 – 7 l/día</a:t>
                      </a:r>
                    </a:p>
                    <a:p>
                      <a:pPr algn="ctr"/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336016"/>
                  </a:ext>
                </a:extLst>
              </a:tr>
              <a:tr h="664306">
                <a:tc>
                  <a:txBody>
                    <a:bodyPr/>
                    <a:lstStyle/>
                    <a:p>
                      <a:r>
                        <a:rPr lang="es-CR" dirty="0" smtClean="0"/>
                        <a:t>Carga animal con pastoreo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 smtClean="0"/>
                        <a:t>UA:</a:t>
                      </a:r>
                      <a:r>
                        <a:rPr lang="es-CR" baseline="0" dirty="0" smtClean="0"/>
                        <a:t> 400 kg peso vivo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 smtClean="0"/>
                        <a:t>1 – 3</a:t>
                      </a:r>
                      <a:r>
                        <a:rPr lang="es-CR" baseline="0" dirty="0" smtClean="0"/>
                        <a:t> UA/ha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151361"/>
                  </a:ext>
                </a:extLst>
              </a:tr>
              <a:tr h="664306">
                <a:tc>
                  <a:txBody>
                    <a:bodyPr/>
                    <a:lstStyle/>
                    <a:p>
                      <a:r>
                        <a:rPr lang="es-CR" dirty="0" smtClean="0"/>
                        <a:t>Disponibilidad</a:t>
                      </a:r>
                      <a:r>
                        <a:rPr lang="es-CR" baseline="0" dirty="0" smtClean="0"/>
                        <a:t> de área de pastoreo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baseline="0" dirty="0" smtClean="0"/>
                        <a:t>Asignación de área por animal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baseline="0" dirty="0" smtClean="0"/>
                        <a:t>60 – 120 m</a:t>
                      </a:r>
                      <a:r>
                        <a:rPr lang="es-CR" baseline="30000" dirty="0" smtClean="0"/>
                        <a:t>2</a:t>
                      </a:r>
                      <a:r>
                        <a:rPr lang="es-CR" baseline="0" dirty="0" smtClean="0"/>
                        <a:t>/día</a:t>
                      </a:r>
                    </a:p>
                    <a:p>
                      <a:pPr algn="ctr"/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561795"/>
                  </a:ext>
                </a:extLst>
              </a:tr>
              <a:tr h="384876">
                <a:tc>
                  <a:txBody>
                    <a:bodyPr/>
                    <a:lstStyle/>
                    <a:p>
                      <a:r>
                        <a:rPr lang="es-CR" dirty="0" err="1" smtClean="0"/>
                        <a:t>Sist</a:t>
                      </a:r>
                      <a:r>
                        <a:rPr lang="es-CR" dirty="0" smtClean="0"/>
                        <a:t>.</a:t>
                      </a:r>
                      <a:r>
                        <a:rPr lang="es-CR" baseline="0" dirty="0" smtClean="0"/>
                        <a:t> r</a:t>
                      </a:r>
                      <a:r>
                        <a:rPr lang="es-CR" dirty="0" smtClean="0"/>
                        <a:t>otación</a:t>
                      </a:r>
                      <a:r>
                        <a:rPr lang="es-CR" baseline="0" dirty="0" smtClean="0"/>
                        <a:t> potreros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baseline="0" dirty="0" smtClean="0"/>
                        <a:t>Días de ocupación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 smtClean="0"/>
                        <a:t>1 – 4 días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8143560"/>
                  </a:ext>
                </a:extLst>
              </a:tr>
              <a:tr h="38487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dirty="0" err="1" smtClean="0"/>
                        <a:t>Sist</a:t>
                      </a:r>
                      <a:r>
                        <a:rPr lang="es-CR" dirty="0" smtClean="0"/>
                        <a:t>.</a:t>
                      </a:r>
                      <a:r>
                        <a:rPr lang="es-CR" baseline="0" dirty="0" smtClean="0"/>
                        <a:t> r</a:t>
                      </a:r>
                      <a:r>
                        <a:rPr lang="es-CR" dirty="0" smtClean="0"/>
                        <a:t>otación</a:t>
                      </a:r>
                      <a:r>
                        <a:rPr lang="es-CR" baseline="0" dirty="0" smtClean="0"/>
                        <a:t> potreros</a:t>
                      </a:r>
                      <a:endParaRPr lang="es-C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baseline="0" dirty="0" smtClean="0"/>
                        <a:t>Días de Descanso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 smtClean="0"/>
                        <a:t>20 –</a:t>
                      </a:r>
                      <a:r>
                        <a:rPr lang="es-CR" baseline="0" dirty="0" smtClean="0"/>
                        <a:t> 35 días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933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35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846156" y="206835"/>
            <a:ext cx="5140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2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GRACIAS…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24</a:t>
            </a:fld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44" y="1716431"/>
            <a:ext cx="5161989" cy="398634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749973" y="1446145"/>
            <a:ext cx="3036071" cy="463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8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846156" y="206835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UNIDAD DE INVESTIGACIÓN EN FORRAJES 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UTN SEDE DE ATENAS 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202" y="1474802"/>
            <a:ext cx="6740723" cy="5209669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25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846156" y="206835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UNIDAD DE INVESTIGACIÓN EN FORRAJES 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UTN SEDE DE ATENAS 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909" y="1448259"/>
            <a:ext cx="6818040" cy="5269424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02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846156" y="206835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UNIDAD DE INVESTIGACIÓN EN FORRAJES 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UTN SEDE DE ATENAS 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807" y="1315652"/>
            <a:ext cx="6876316" cy="5314464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1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865258" y="473036"/>
            <a:ext cx="5140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BANCOS FORRAJEROS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94097" y="1856566"/>
            <a:ext cx="751667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R" b="1" i="1" dirty="0">
                <a:latin typeface="Century Gothic" panose="020B0502020202020204" pitchFamily="34" charset="0"/>
              </a:rPr>
              <a:t>Un banco forrajero es un área dentro de la finca sembrada con forrajes perennes o de ciclo corto para alimentar los animales en época críticas </a:t>
            </a:r>
            <a:endParaRPr lang="es-CR" b="1" i="1" dirty="0" smtClean="0">
              <a:latin typeface="Century Gothic" panose="020B0502020202020204" pitchFamily="34" charset="0"/>
            </a:endParaRPr>
          </a:p>
          <a:p>
            <a:pPr lvl="0"/>
            <a:r>
              <a:rPr lang="es-CR" b="1" i="1" dirty="0" smtClean="0">
                <a:latin typeface="Century Gothic" panose="020B0502020202020204" pitchFamily="34" charset="0"/>
              </a:rPr>
              <a:t>(</a:t>
            </a:r>
            <a:r>
              <a:rPr lang="es-CR" b="1" i="1" dirty="0">
                <a:latin typeface="Century Gothic" panose="020B0502020202020204" pitchFamily="34" charset="0"/>
              </a:rPr>
              <a:t>seca  o húmeda</a:t>
            </a:r>
            <a:r>
              <a:rPr lang="es-CR" b="1" i="1" dirty="0" smtClean="0">
                <a:latin typeface="Century Gothic" panose="020B0502020202020204" pitchFamily="34" charset="0"/>
              </a:rPr>
              <a:t>):</a:t>
            </a:r>
            <a:endParaRPr lang="es-CR" b="1" dirty="0" smtClean="0">
              <a:latin typeface="Century Gothic" panose="020B0502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ES" dirty="0">
                <a:latin typeface="Century Gothic" panose="020B0502020202020204" pitchFamily="34" charset="0"/>
              </a:rPr>
              <a:t>Planificar la oferta de calidad y cantidad de </a:t>
            </a:r>
            <a:r>
              <a:rPr lang="es-ES" dirty="0" smtClean="0">
                <a:latin typeface="Century Gothic" panose="020B0502020202020204" pitchFamily="34" charset="0"/>
              </a:rPr>
              <a:t>forraje.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es-ES" dirty="0">
                <a:latin typeface="Century Gothic" panose="020B0502020202020204" pitchFamily="34" charset="0"/>
              </a:rPr>
              <a:t>Bancos energéticos (caña) y proteicos (</a:t>
            </a:r>
            <a:r>
              <a:rPr lang="es-ES" dirty="0" err="1">
                <a:latin typeface="Century Gothic" panose="020B0502020202020204" pitchFamily="34" charset="0"/>
              </a:rPr>
              <a:t>Cratylia</a:t>
            </a:r>
            <a:r>
              <a:rPr lang="es-ES" dirty="0" smtClean="0">
                <a:latin typeface="Century Gothic" panose="020B0502020202020204" pitchFamily="34" charset="0"/>
              </a:rPr>
              <a:t>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ES" dirty="0">
                <a:latin typeface="Century Gothic" panose="020B0502020202020204" pitchFamily="34" charset="0"/>
              </a:rPr>
              <a:t>Uso como corte y acarreo o pastoreo </a:t>
            </a:r>
            <a:r>
              <a:rPr lang="es-ES" dirty="0" smtClean="0">
                <a:latin typeface="Century Gothic" panose="020B0502020202020204" pitchFamily="34" charset="0"/>
              </a:rPr>
              <a:t>controlado.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es-ES" dirty="0">
                <a:latin typeface="Century Gothic" panose="020B0502020202020204" pitchFamily="34" charset="0"/>
              </a:rPr>
              <a:t>Seguridad alimentaria y requiere </a:t>
            </a:r>
            <a:r>
              <a:rPr lang="es-ES" dirty="0" smtClean="0">
                <a:latin typeface="Century Gothic" panose="020B0502020202020204" pitchFamily="34" charset="0"/>
              </a:rPr>
              <a:t>fertilización.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ES" dirty="0">
                <a:latin typeface="Century Gothic" panose="020B0502020202020204" pitchFamily="34" charset="0"/>
              </a:rPr>
              <a:t>Establecer en un sitio cercano a donde se va a ofrecer para reducir </a:t>
            </a:r>
            <a:r>
              <a:rPr lang="es-ES" dirty="0" smtClean="0">
                <a:latin typeface="Century Gothic" panose="020B0502020202020204" pitchFamily="34" charset="0"/>
              </a:rPr>
              <a:t>costos.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es-ES" dirty="0">
                <a:latin typeface="Century Gothic" panose="020B0502020202020204" pitchFamily="34" charset="0"/>
              </a:rPr>
              <a:t>Especies más utilizadas caña, pastos corte, </a:t>
            </a:r>
            <a:r>
              <a:rPr lang="es-ES" dirty="0" err="1">
                <a:latin typeface="Century Gothic" panose="020B0502020202020204" pitchFamily="34" charset="0"/>
              </a:rPr>
              <a:t>cratylia</a:t>
            </a:r>
            <a:r>
              <a:rPr lang="es-ES" dirty="0">
                <a:latin typeface="Century Gothic" panose="020B0502020202020204" pitchFamily="34" charset="0"/>
              </a:rPr>
              <a:t>, maní forrajero, </a:t>
            </a:r>
            <a:r>
              <a:rPr lang="es-ES" dirty="0" smtClean="0">
                <a:latin typeface="Century Gothic" panose="020B0502020202020204" pitchFamily="34" charset="0"/>
              </a:rPr>
              <a:t>otros.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R" dirty="0">
                <a:latin typeface="Century Gothic" panose="020B0502020202020204" pitchFamily="34" charset="0"/>
              </a:rPr>
              <a:t>Costo establecimiento depende especie, tipo de semilla,  densidad de siembra, de la mano de obra e insumos utilizados</a:t>
            </a:r>
            <a:r>
              <a:rPr lang="es-CR" dirty="0" smtClean="0">
                <a:latin typeface="Century Gothic" panose="020B0502020202020204" pitchFamily="34" charset="0"/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es-ES" dirty="0">
                <a:latin typeface="Century Gothic" panose="020B0502020202020204" pitchFamily="34" charset="0"/>
              </a:rPr>
              <a:t>Ventajas: aporte de alimento en calidad y </a:t>
            </a:r>
            <a:r>
              <a:rPr lang="es-ES" dirty="0" smtClean="0">
                <a:latin typeface="Century Gothic" panose="020B0502020202020204" pitchFamily="34" charset="0"/>
              </a:rPr>
              <a:t>cantidad; utilizados para conservación (ensilado).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es-ES" dirty="0" smtClean="0">
                <a:latin typeface="Century Gothic" panose="020B0502020202020204" pitchFamily="34" charset="0"/>
              </a:rPr>
              <a:t>Desventaja</a:t>
            </a:r>
            <a:r>
              <a:rPr lang="es-ES" dirty="0">
                <a:latin typeface="Century Gothic" panose="020B0502020202020204" pitchFamily="34" charset="0"/>
              </a:rPr>
              <a:t>: costo en insumos y tiempo de establecimiento</a:t>
            </a:r>
            <a:r>
              <a:rPr lang="es-ES" dirty="0" smtClean="0">
                <a:latin typeface="Century Gothic" panose="020B0502020202020204" pitchFamily="34" charset="0"/>
              </a:rPr>
              <a:t>.</a:t>
            </a:r>
            <a:endParaRPr lang="es-ES" dirty="0">
              <a:latin typeface="Century Gothic" panose="020B0502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144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2032132" y="222333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ESPECIES DE GRAMÍNEAS DE CORTE POR REGIÓN. COSTA RICA, 2019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441217"/>
              </p:ext>
            </p:extLst>
          </p:nvPr>
        </p:nvGraphicFramePr>
        <p:xfrm>
          <a:off x="789061" y="1944360"/>
          <a:ext cx="7781544" cy="41673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4959">
                  <a:extLst>
                    <a:ext uri="{9D8B030D-6E8A-4147-A177-3AD203B41FA5}">
                      <a16:colId xmlns:a16="http://schemas.microsoft.com/office/drawing/2014/main" val="4018949965"/>
                    </a:ext>
                  </a:extLst>
                </a:gridCol>
                <a:gridCol w="1567239">
                  <a:extLst>
                    <a:ext uri="{9D8B030D-6E8A-4147-A177-3AD203B41FA5}">
                      <a16:colId xmlns:a16="http://schemas.microsoft.com/office/drawing/2014/main" val="3468804163"/>
                    </a:ext>
                  </a:extLst>
                </a:gridCol>
                <a:gridCol w="762464">
                  <a:extLst>
                    <a:ext uri="{9D8B030D-6E8A-4147-A177-3AD203B41FA5}">
                      <a16:colId xmlns:a16="http://schemas.microsoft.com/office/drawing/2014/main" val="2886383318"/>
                    </a:ext>
                  </a:extLst>
                </a:gridCol>
                <a:gridCol w="1013681">
                  <a:extLst>
                    <a:ext uri="{9D8B030D-6E8A-4147-A177-3AD203B41FA5}">
                      <a16:colId xmlns:a16="http://schemas.microsoft.com/office/drawing/2014/main" val="3560386321"/>
                    </a:ext>
                  </a:extLst>
                </a:gridCol>
                <a:gridCol w="827692">
                  <a:extLst>
                    <a:ext uri="{9D8B030D-6E8A-4147-A177-3AD203B41FA5}">
                      <a16:colId xmlns:a16="http://schemas.microsoft.com/office/drawing/2014/main" val="199684197"/>
                    </a:ext>
                  </a:extLst>
                </a:gridCol>
                <a:gridCol w="676083">
                  <a:extLst>
                    <a:ext uri="{9D8B030D-6E8A-4147-A177-3AD203B41FA5}">
                      <a16:colId xmlns:a16="http://schemas.microsoft.com/office/drawing/2014/main" val="1423019988"/>
                    </a:ext>
                  </a:extLst>
                </a:gridCol>
                <a:gridCol w="697236">
                  <a:extLst>
                    <a:ext uri="{9D8B030D-6E8A-4147-A177-3AD203B41FA5}">
                      <a16:colId xmlns:a16="http://schemas.microsoft.com/office/drawing/2014/main" val="4275586139"/>
                    </a:ext>
                  </a:extLst>
                </a:gridCol>
                <a:gridCol w="742190">
                  <a:extLst>
                    <a:ext uri="{9D8B030D-6E8A-4147-A177-3AD203B41FA5}">
                      <a16:colId xmlns:a16="http://schemas.microsoft.com/office/drawing/2014/main" val="3706595272"/>
                    </a:ext>
                  </a:extLst>
                </a:gridCol>
              </a:tblGrid>
              <a:tr h="21604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FORRAJE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Central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Chorotega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Pacífico Central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Norte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Caribe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Brunca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8645984"/>
                  </a:ext>
                </a:extLst>
              </a:tr>
              <a:tr h="2160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NOMBRE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ESPECIE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33457"/>
                  </a:ext>
                </a:extLst>
              </a:tr>
              <a:tr h="9575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Camerún, </a:t>
                      </a:r>
                      <a:r>
                        <a:rPr lang="es-CR" sz="1100" dirty="0" smtClean="0">
                          <a:effectLst/>
                        </a:rPr>
                        <a:t>Elefante</a:t>
                      </a:r>
                      <a:r>
                        <a:rPr lang="es-CR" sz="1100" dirty="0">
                          <a:effectLst/>
                        </a:rPr>
                        <a:t>, Gigante, King </a:t>
                      </a:r>
                      <a:r>
                        <a:rPr lang="es-CR" sz="1100" dirty="0" err="1">
                          <a:effectLst/>
                        </a:rPr>
                        <a:t>grass</a:t>
                      </a:r>
                      <a:r>
                        <a:rPr lang="es-CR" sz="1100" dirty="0">
                          <a:effectLst/>
                        </a:rPr>
                        <a:t>, </a:t>
                      </a:r>
                      <a:r>
                        <a:rPr lang="es-CR" sz="1100" dirty="0" err="1">
                          <a:effectLst/>
                        </a:rPr>
                        <a:t>Maralfalfa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 dirty="0" err="1">
                          <a:effectLst/>
                        </a:rPr>
                        <a:t>Pennisetum</a:t>
                      </a:r>
                      <a:r>
                        <a:rPr lang="es-CR" sz="1100" i="1" dirty="0">
                          <a:effectLst/>
                        </a:rPr>
                        <a:t> </a:t>
                      </a:r>
                      <a:r>
                        <a:rPr lang="es-CR" sz="1100" i="1" dirty="0" err="1">
                          <a:effectLst/>
                        </a:rPr>
                        <a:t>spp</a:t>
                      </a:r>
                      <a:endParaRPr lang="es-CR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X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X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93103631"/>
                  </a:ext>
                </a:extLst>
              </a:tr>
              <a:tr h="648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“Cuba OM22”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Pennisetum purpureum x P. glaucum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3314626"/>
                  </a:ext>
                </a:extLst>
              </a:tr>
              <a:tr h="216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Caña de azúcar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Saccharum sp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49222660"/>
                  </a:ext>
                </a:extLst>
              </a:tr>
              <a:tr h="432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Imperial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Axonopus scoparius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7496844"/>
                  </a:ext>
                </a:extLst>
              </a:tr>
              <a:tr h="216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Maíz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Zea mays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987499"/>
                  </a:ext>
                </a:extLst>
              </a:tr>
              <a:tr h="216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Mijo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Híbrido Sorghum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6279111"/>
                  </a:ext>
                </a:extLst>
              </a:tr>
              <a:tr h="432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Prodigioso, Guatemala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Trypsacum laxum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 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0617274"/>
                  </a:ext>
                </a:extLst>
              </a:tr>
              <a:tr h="216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Sorgo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Sorghum sp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X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5775228"/>
                  </a:ext>
                </a:extLst>
              </a:tr>
              <a:tr h="216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Trigo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 dirty="0" err="1">
                          <a:effectLst/>
                        </a:rPr>
                        <a:t>Triticum</a:t>
                      </a:r>
                      <a:r>
                        <a:rPr lang="es-CR" sz="1100" i="1" dirty="0">
                          <a:effectLst/>
                        </a:rPr>
                        <a:t> </a:t>
                      </a:r>
                      <a:r>
                        <a:rPr lang="es-CR" sz="1100" i="1" dirty="0" err="1">
                          <a:effectLst/>
                        </a:rPr>
                        <a:t>sp</a:t>
                      </a:r>
                      <a:endParaRPr lang="es-CR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 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5112183"/>
                  </a:ext>
                </a:extLst>
              </a:tr>
              <a:tr h="185214">
                <a:tc gridSpan="8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Fuente: adaptado de SIDE/MAG. 2018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682559"/>
                  </a:ext>
                </a:extLst>
              </a:tr>
            </a:tbl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27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4"/>
          <p:cNvSpPr txBox="1"/>
          <p:nvPr/>
        </p:nvSpPr>
        <p:spPr>
          <a:xfrm>
            <a:off x="1846156" y="237831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ESPECIES FORRAJERAS UTILIZADAS EN GANADERÍA</a:t>
            </a:r>
            <a:endParaRPr lang="es-CR" b="1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8</a:t>
            </a:fld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484" y="1607822"/>
            <a:ext cx="8596105" cy="491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16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B8E1-ACF0-754B-A7BD-1D3A704D241B}" type="slidenum">
              <a:rPr lang="es-ES" smtClean="0"/>
              <a:t>9</a:t>
            </a:fld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1580828" y="343094"/>
            <a:ext cx="5594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ESPECIES DE GRAMÍNEAS UTILIZADAS EN </a:t>
            </a:r>
          </a:p>
          <a:p>
            <a:pPr algn="ctr"/>
            <a:r>
              <a:rPr lang="es-CR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PASTOREO POR REGIÓN. COSTA RICA, 2018</a:t>
            </a:r>
            <a:endParaRPr lang="es-CR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619038"/>
              </p:ext>
            </p:extLst>
          </p:nvPr>
        </p:nvGraphicFramePr>
        <p:xfrm>
          <a:off x="805906" y="1579999"/>
          <a:ext cx="7778147" cy="49292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8230">
                  <a:extLst>
                    <a:ext uri="{9D8B030D-6E8A-4147-A177-3AD203B41FA5}">
                      <a16:colId xmlns:a16="http://schemas.microsoft.com/office/drawing/2014/main" val="2805142971"/>
                    </a:ext>
                  </a:extLst>
                </a:gridCol>
                <a:gridCol w="1965159">
                  <a:extLst>
                    <a:ext uri="{9D8B030D-6E8A-4147-A177-3AD203B41FA5}">
                      <a16:colId xmlns:a16="http://schemas.microsoft.com/office/drawing/2014/main" val="3927258820"/>
                    </a:ext>
                  </a:extLst>
                </a:gridCol>
                <a:gridCol w="648974">
                  <a:extLst>
                    <a:ext uri="{9D8B030D-6E8A-4147-A177-3AD203B41FA5}">
                      <a16:colId xmlns:a16="http://schemas.microsoft.com/office/drawing/2014/main" val="2982723683"/>
                    </a:ext>
                  </a:extLst>
                </a:gridCol>
                <a:gridCol w="792130">
                  <a:extLst>
                    <a:ext uri="{9D8B030D-6E8A-4147-A177-3AD203B41FA5}">
                      <a16:colId xmlns:a16="http://schemas.microsoft.com/office/drawing/2014/main" val="495459916"/>
                    </a:ext>
                  </a:extLst>
                </a:gridCol>
                <a:gridCol w="668062">
                  <a:extLst>
                    <a:ext uri="{9D8B030D-6E8A-4147-A177-3AD203B41FA5}">
                      <a16:colId xmlns:a16="http://schemas.microsoft.com/office/drawing/2014/main" val="2748997633"/>
                    </a:ext>
                  </a:extLst>
                </a:gridCol>
                <a:gridCol w="524906">
                  <a:extLst>
                    <a:ext uri="{9D8B030D-6E8A-4147-A177-3AD203B41FA5}">
                      <a16:colId xmlns:a16="http://schemas.microsoft.com/office/drawing/2014/main" val="3749144389"/>
                    </a:ext>
                  </a:extLst>
                </a:gridCol>
                <a:gridCol w="582168">
                  <a:extLst>
                    <a:ext uri="{9D8B030D-6E8A-4147-A177-3AD203B41FA5}">
                      <a16:colId xmlns:a16="http://schemas.microsoft.com/office/drawing/2014/main" val="3686049807"/>
                    </a:ext>
                  </a:extLst>
                </a:gridCol>
                <a:gridCol w="658518">
                  <a:extLst>
                    <a:ext uri="{9D8B030D-6E8A-4147-A177-3AD203B41FA5}">
                      <a16:colId xmlns:a16="http://schemas.microsoft.com/office/drawing/2014/main" val="3567695695"/>
                    </a:ext>
                  </a:extLst>
                </a:gridCol>
              </a:tblGrid>
              <a:tr h="19381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FORRAJE</a:t>
                      </a:r>
                      <a:endParaRPr lang="es-CR" sz="11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Central</a:t>
                      </a:r>
                      <a:endParaRPr lang="es-CR" sz="11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Chorotega</a:t>
                      </a:r>
                      <a:endParaRPr lang="es-CR" sz="11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Pacífico Central</a:t>
                      </a:r>
                      <a:endParaRPr lang="es-CR" sz="11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Norte</a:t>
                      </a:r>
                      <a:endParaRPr lang="es-CR" sz="11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Caribe</a:t>
                      </a:r>
                      <a:endParaRPr lang="es-CR" sz="11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b="1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Brunca</a:t>
                      </a:r>
                      <a:endParaRPr lang="es-CR" sz="11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3710857377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b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NOMBRE</a:t>
                      </a:r>
                      <a:endParaRPr lang="es-CR" sz="1100" b="1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ESPECIE</a:t>
                      </a:r>
                      <a:endParaRPr lang="es-CR" sz="11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103046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Alicia, Bermuda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Cynodon dactylon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 dirty="0">
                          <a:effectLst/>
                        </a:rPr>
                        <a:t>X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 dirty="0">
                          <a:effectLst/>
                        </a:rPr>
                        <a:t> 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2050174428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Estrella Africana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Cynodon nlemfuensis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 dirty="0">
                          <a:effectLst/>
                        </a:rPr>
                        <a:t>X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 dirty="0">
                          <a:effectLst/>
                        </a:rPr>
                        <a:t>X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 dirty="0">
                          <a:effectLst/>
                        </a:rPr>
                        <a:t>X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743116280"/>
                  </a:ext>
                </a:extLst>
              </a:tr>
              <a:tr h="2442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Mombaza, Tanzania, Guinea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 dirty="0" err="1">
                          <a:effectLst/>
                        </a:rPr>
                        <a:t>Panicum</a:t>
                      </a:r>
                      <a:r>
                        <a:rPr lang="es-CR" sz="1100" i="1" dirty="0">
                          <a:effectLst/>
                        </a:rPr>
                        <a:t> </a:t>
                      </a:r>
                      <a:r>
                        <a:rPr lang="es-CR" sz="1100" i="1" dirty="0" err="1">
                          <a:effectLst/>
                        </a:rPr>
                        <a:t>maximun</a:t>
                      </a:r>
                      <a:endParaRPr lang="es-CR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788399724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Massai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Panicum maximun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 dirty="0">
                          <a:effectLst/>
                        </a:rPr>
                        <a:t> 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4076506027"/>
                  </a:ext>
                </a:extLst>
              </a:tr>
              <a:tr h="2442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Diamantes 1, Toledo, (Xaraés)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Brachiaria brizantha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3426476881"/>
                  </a:ext>
                </a:extLst>
              </a:tr>
              <a:tr h="387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effectLst/>
                        </a:rPr>
                        <a:t>Pasto peludo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 dirty="0" err="1">
                          <a:effectLst/>
                        </a:rPr>
                        <a:t>Brachiaria</a:t>
                      </a:r>
                      <a:r>
                        <a:rPr lang="es-CR" sz="1100" i="1" dirty="0">
                          <a:effectLst/>
                        </a:rPr>
                        <a:t>* </a:t>
                      </a:r>
                      <a:r>
                        <a:rPr lang="es-CR" sz="1100" i="1" dirty="0" err="1">
                          <a:effectLst/>
                        </a:rPr>
                        <a:t>decumbens</a:t>
                      </a:r>
                      <a:r>
                        <a:rPr lang="es-CR" sz="1100" i="1" dirty="0">
                          <a:effectLst/>
                        </a:rPr>
                        <a:t>. (</a:t>
                      </a:r>
                      <a:r>
                        <a:rPr lang="es-CR" sz="1100" i="1" dirty="0" err="1">
                          <a:effectLst/>
                        </a:rPr>
                        <a:t>Urochloa</a:t>
                      </a:r>
                      <a:r>
                        <a:rPr lang="es-CR" sz="1100" i="1" dirty="0">
                          <a:effectLst/>
                        </a:rPr>
                        <a:t>)*</a:t>
                      </a:r>
                      <a:endParaRPr lang="es-CR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2915413148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Brunca, Humidicola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Brachiaria humidicola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3729250669"/>
                  </a:ext>
                </a:extLst>
              </a:tr>
              <a:tr h="2442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Brachipará, Pará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Brachiaria arrecta x B. mutica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 dirty="0">
                          <a:effectLst/>
                        </a:rPr>
                        <a:t>X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2083829701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Tanner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Brachiaria arrecta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728211033"/>
                  </a:ext>
                </a:extLst>
              </a:tr>
              <a:tr h="2442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Mulato, Caimán, Cobra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Brachiaria hibrido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1084792333"/>
                  </a:ext>
                </a:extLst>
              </a:tr>
              <a:tr h="2442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Gramalate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Paspalum fasciculatum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1853167780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Jaragua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Hyparrhenia rufa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4082384617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Limpo grass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 dirty="0" err="1">
                          <a:effectLst/>
                        </a:rPr>
                        <a:t>Hemarthria</a:t>
                      </a:r>
                      <a:r>
                        <a:rPr lang="es-CR" sz="1100" i="1" dirty="0">
                          <a:effectLst/>
                        </a:rPr>
                        <a:t> </a:t>
                      </a:r>
                      <a:r>
                        <a:rPr lang="es-CR" sz="1100" i="1" dirty="0" err="1">
                          <a:effectLst/>
                        </a:rPr>
                        <a:t>altissima</a:t>
                      </a:r>
                      <a:endParaRPr lang="es-CR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 dirty="0">
                          <a:effectLst/>
                        </a:rPr>
                        <a:t>X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2320816409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Ratana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 dirty="0" err="1">
                          <a:effectLst/>
                        </a:rPr>
                        <a:t>Ischaemum</a:t>
                      </a:r>
                      <a:r>
                        <a:rPr lang="es-CR" sz="1100" i="1" dirty="0">
                          <a:effectLst/>
                        </a:rPr>
                        <a:t> </a:t>
                      </a:r>
                      <a:r>
                        <a:rPr lang="es-CR" sz="1100" i="1" dirty="0" err="1">
                          <a:effectLst/>
                        </a:rPr>
                        <a:t>ciliare</a:t>
                      </a:r>
                      <a:endParaRPr lang="es-CR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3112792112"/>
                  </a:ext>
                </a:extLst>
              </a:tr>
              <a:tr h="3629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Transvala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Digitaria eriantha (decumbens)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2185990251"/>
                  </a:ext>
                </a:extLst>
              </a:tr>
              <a:tr h="2442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Suazi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>
                          <a:effectLst/>
                        </a:rPr>
                        <a:t>Digitaria swazilandensis</a:t>
                      </a:r>
                      <a:endParaRPr lang="es-CR" sz="11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3265002520"/>
                  </a:ext>
                </a:extLst>
              </a:tr>
              <a:tr h="387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Kikuyo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 dirty="0" err="1">
                          <a:effectLst/>
                        </a:rPr>
                        <a:t>Pennisetum</a:t>
                      </a:r>
                      <a:r>
                        <a:rPr lang="es-CR" sz="1100" i="1" dirty="0">
                          <a:effectLst/>
                        </a:rPr>
                        <a:t>* </a:t>
                      </a:r>
                      <a:r>
                        <a:rPr lang="es-CR" sz="1100" i="1" dirty="0" err="1">
                          <a:effectLst/>
                        </a:rPr>
                        <a:t>clandestinum</a:t>
                      </a:r>
                      <a:r>
                        <a:rPr lang="es-CR" sz="1100" i="1" dirty="0">
                          <a:effectLst/>
                        </a:rPr>
                        <a:t> (</a:t>
                      </a:r>
                      <a:r>
                        <a:rPr lang="es-CR" sz="1100" i="1" dirty="0" err="1">
                          <a:effectLst/>
                        </a:rPr>
                        <a:t>kikuyuocloa</a:t>
                      </a:r>
                      <a:r>
                        <a:rPr lang="es-CR" sz="1100" i="1" dirty="0">
                          <a:effectLst/>
                        </a:rPr>
                        <a:t>*)</a:t>
                      </a:r>
                      <a:endParaRPr lang="es-CR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1452275968"/>
                  </a:ext>
                </a:extLst>
              </a:tr>
              <a:tr h="193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>
                          <a:effectLst/>
                        </a:rPr>
                        <a:t>Rey grass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i="1" dirty="0" err="1">
                          <a:effectLst/>
                        </a:rPr>
                        <a:t>Lolium</a:t>
                      </a:r>
                      <a:r>
                        <a:rPr lang="es-CR" sz="1100" i="1" dirty="0">
                          <a:effectLst/>
                        </a:rPr>
                        <a:t> </a:t>
                      </a:r>
                      <a:r>
                        <a:rPr lang="es-CR" sz="1100" i="1" dirty="0" err="1">
                          <a:effectLst/>
                        </a:rPr>
                        <a:t>sp</a:t>
                      </a:r>
                      <a:endParaRPr lang="es-CR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X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 dirty="0">
                          <a:effectLst/>
                        </a:rPr>
                        <a:t> </a:t>
                      </a:r>
                      <a:endParaRPr lang="es-C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050">
                          <a:effectLst/>
                        </a:rPr>
                        <a:t> </a:t>
                      </a:r>
                      <a:endParaRPr lang="es-C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 anchor="ctr"/>
                </a:tc>
                <a:extLst>
                  <a:ext uri="{0D108BD9-81ED-4DB2-BD59-A6C34878D82A}">
                    <a16:rowId xmlns:a16="http://schemas.microsoft.com/office/drawing/2014/main" val="980567814"/>
                  </a:ext>
                </a:extLst>
              </a:tr>
              <a:tr h="193814">
                <a:tc gridSpan="8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R" sz="1100" dirty="0">
                          <a:solidFill>
                            <a:schemeClr val="tx1"/>
                          </a:solidFill>
                          <a:effectLst/>
                        </a:rPr>
                        <a:t>Fuente: </a:t>
                      </a:r>
                      <a:r>
                        <a:rPr lang="es-CR" sz="1100" dirty="0" smtClean="0">
                          <a:solidFill>
                            <a:schemeClr val="tx1"/>
                          </a:solidFill>
                          <a:effectLst/>
                        </a:rPr>
                        <a:t>Adaptado </a:t>
                      </a:r>
                      <a:r>
                        <a:rPr lang="es-CR" sz="11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es-CR" sz="1100" dirty="0" smtClean="0">
                          <a:solidFill>
                            <a:schemeClr val="tx1"/>
                          </a:solidFill>
                          <a:effectLst/>
                        </a:rPr>
                        <a:t>SIDE/MAG, </a:t>
                      </a:r>
                      <a:r>
                        <a:rPr lang="es-CR" sz="1100" dirty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endParaRPr lang="es-C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99" marR="55099" marT="0" marB="0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2130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1867</Words>
  <Application>Microsoft Office PowerPoint</Application>
  <PresentationFormat>Personalizado</PresentationFormat>
  <Paragraphs>796</Paragraphs>
  <Slides>24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utn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 utn</dc:creator>
  <cp:lastModifiedBy>gperez</cp:lastModifiedBy>
  <cp:revision>44</cp:revision>
  <dcterms:created xsi:type="dcterms:W3CDTF">2018-06-15T15:38:20Z</dcterms:created>
  <dcterms:modified xsi:type="dcterms:W3CDTF">2020-09-28T21:49:18Z</dcterms:modified>
</cp:coreProperties>
</file>